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78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5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69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DB9B7-8015-4964-9EB4-88B1917DC87F}" type="doc">
      <dgm:prSet loTypeId="urn:microsoft.com/office/officeart/2005/8/layout/cycle4#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6218FC9-9B90-4E82-BEAB-BD23220EB823}">
      <dgm:prSet phldrT="[Текст]"/>
      <dgm:spPr>
        <a:solidFill>
          <a:srgbClr val="312783"/>
        </a:solidFill>
      </dgm:spPr>
      <dgm:t>
        <a:bodyPr/>
        <a:lstStyle/>
        <a:p>
          <a:r>
            <a:rPr lang="en-US" dirty="0" smtClean="0"/>
            <a:t>PDM-</a:t>
          </a:r>
          <a:r>
            <a:rPr lang="ru-RU" dirty="0" smtClean="0"/>
            <a:t>система</a:t>
          </a:r>
          <a:endParaRPr lang="ru-RU" dirty="0"/>
        </a:p>
      </dgm:t>
    </dgm:pt>
    <dgm:pt modelId="{77DA7B28-55E2-44FC-9295-068B8A51E51D}" type="parTrans" cxnId="{B0AC7BE8-9493-437B-A51F-14F5862E4DD9}">
      <dgm:prSet/>
      <dgm:spPr/>
      <dgm:t>
        <a:bodyPr/>
        <a:lstStyle/>
        <a:p>
          <a:endParaRPr lang="ru-RU"/>
        </a:p>
      </dgm:t>
    </dgm:pt>
    <dgm:pt modelId="{884E094D-2B16-43F7-8354-6755EAADDC98}" type="sibTrans" cxnId="{B0AC7BE8-9493-437B-A51F-14F5862E4DD9}">
      <dgm:prSet/>
      <dgm:spPr/>
      <dgm:t>
        <a:bodyPr/>
        <a:lstStyle/>
        <a:p>
          <a:endParaRPr lang="ru-RU"/>
        </a:p>
      </dgm:t>
    </dgm:pt>
    <dgm:pt modelId="{F4FD35A6-18EE-41B1-B374-33AD19E357A6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pPr marL="57150" indent="0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>
              <a:solidFill>
                <a:srgbClr val="312783"/>
              </a:solidFill>
            </a:rPr>
            <a:t>управление данными</a:t>
          </a:r>
          <a:endParaRPr lang="ru-RU" dirty="0">
            <a:solidFill>
              <a:srgbClr val="312783"/>
            </a:solidFill>
          </a:endParaRPr>
        </a:p>
      </dgm:t>
    </dgm:pt>
    <dgm:pt modelId="{5F3FE444-2692-426F-85F4-425FE5FC1C8B}" type="parTrans" cxnId="{2E89291B-198A-433B-9C5C-2C30BCFDB645}">
      <dgm:prSet/>
      <dgm:spPr/>
      <dgm:t>
        <a:bodyPr/>
        <a:lstStyle/>
        <a:p>
          <a:endParaRPr lang="ru-RU"/>
        </a:p>
      </dgm:t>
    </dgm:pt>
    <dgm:pt modelId="{FBD8C707-9B81-4077-B129-948C04ABFEBE}" type="sibTrans" cxnId="{2E89291B-198A-433B-9C5C-2C30BCFDB645}">
      <dgm:prSet/>
      <dgm:spPr/>
      <dgm:t>
        <a:bodyPr/>
        <a:lstStyle/>
        <a:p>
          <a:endParaRPr lang="ru-RU"/>
        </a:p>
      </dgm:t>
    </dgm:pt>
    <dgm:pt modelId="{00B8077F-EA15-44B6-8B26-CC78BF904F4A}">
      <dgm:prSet phldrT="[Текст]"/>
      <dgm:spPr>
        <a:solidFill>
          <a:srgbClr val="312783"/>
        </a:solidFill>
      </dgm:spPr>
      <dgm:t>
        <a:bodyPr/>
        <a:lstStyle/>
        <a:p>
          <a:r>
            <a:rPr lang="ru-RU" dirty="0" smtClean="0"/>
            <a:t>Подсистемы</a:t>
          </a:r>
          <a:endParaRPr lang="en-US" dirty="0" smtClean="0"/>
        </a:p>
        <a:p>
          <a:r>
            <a:rPr lang="en-US" dirty="0" smtClean="0"/>
            <a:t>(</a:t>
          </a:r>
          <a:r>
            <a:rPr lang="ru-RU" dirty="0" smtClean="0"/>
            <a:t>АСОНИКА</a:t>
          </a:r>
          <a:r>
            <a:rPr lang="en-US" dirty="0" smtClean="0"/>
            <a:t>)</a:t>
          </a:r>
          <a:endParaRPr lang="ru-RU" dirty="0"/>
        </a:p>
      </dgm:t>
    </dgm:pt>
    <dgm:pt modelId="{4A2B29C5-E5E9-4169-A0E0-9EBA88C9E76F}" type="parTrans" cxnId="{3F9CD953-BE6F-4C12-A0A6-522756AC4B7C}">
      <dgm:prSet/>
      <dgm:spPr/>
      <dgm:t>
        <a:bodyPr/>
        <a:lstStyle/>
        <a:p>
          <a:endParaRPr lang="ru-RU"/>
        </a:p>
      </dgm:t>
    </dgm:pt>
    <dgm:pt modelId="{5026FBD4-2FE3-413A-8792-B96816CF91D8}" type="sibTrans" cxnId="{3F9CD953-BE6F-4C12-A0A6-522756AC4B7C}">
      <dgm:prSet/>
      <dgm:spPr/>
      <dgm:t>
        <a:bodyPr/>
        <a:lstStyle/>
        <a:p>
          <a:endParaRPr lang="ru-RU"/>
        </a:p>
      </dgm:t>
    </dgm:pt>
    <dgm:pt modelId="{8D3C924C-1532-446A-B87B-CBC0290E7D1D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>
              <a:solidFill>
                <a:srgbClr val="312783"/>
              </a:solidFill>
            </a:rPr>
            <a:t> тепло;</a:t>
          </a:r>
          <a:endParaRPr lang="ru-RU" dirty="0">
            <a:solidFill>
              <a:srgbClr val="312783"/>
            </a:solidFill>
          </a:endParaRPr>
        </a:p>
      </dgm:t>
    </dgm:pt>
    <dgm:pt modelId="{E2DC3F79-859A-4CFA-BCE9-8E71057E91F1}" type="parTrans" cxnId="{F206E36C-05C1-4447-B63C-1B1573F63AE8}">
      <dgm:prSet/>
      <dgm:spPr/>
      <dgm:t>
        <a:bodyPr/>
        <a:lstStyle/>
        <a:p>
          <a:endParaRPr lang="ru-RU"/>
        </a:p>
      </dgm:t>
    </dgm:pt>
    <dgm:pt modelId="{BEFE3564-EC00-4124-A6D1-911FB96340EC}" type="sibTrans" cxnId="{F206E36C-05C1-4447-B63C-1B1573F63AE8}">
      <dgm:prSet/>
      <dgm:spPr/>
      <dgm:t>
        <a:bodyPr/>
        <a:lstStyle/>
        <a:p>
          <a:endParaRPr lang="ru-RU"/>
        </a:p>
      </dgm:t>
    </dgm:pt>
    <dgm:pt modelId="{49C01479-8665-4269-90F3-5F3506B25B10}">
      <dgm:prSet phldrT="[Текст]"/>
      <dgm:spPr>
        <a:solidFill>
          <a:srgbClr val="312783"/>
        </a:solidFill>
      </dgm:spPr>
      <dgm:t>
        <a:bodyPr/>
        <a:lstStyle/>
        <a:p>
          <a:r>
            <a:rPr lang="ru-RU" dirty="0" smtClean="0"/>
            <a:t>База данных</a:t>
          </a:r>
          <a:endParaRPr lang="ru-RU" dirty="0"/>
        </a:p>
      </dgm:t>
    </dgm:pt>
    <dgm:pt modelId="{B5B3118B-FAAA-4BA8-8B8F-C7787CC6EF9E}" type="parTrans" cxnId="{78CA5FB0-CAEB-4F02-97D0-1BEC6526A8E1}">
      <dgm:prSet/>
      <dgm:spPr/>
      <dgm:t>
        <a:bodyPr/>
        <a:lstStyle/>
        <a:p>
          <a:endParaRPr lang="ru-RU"/>
        </a:p>
      </dgm:t>
    </dgm:pt>
    <dgm:pt modelId="{EBE6CAE7-6201-44E1-BBB0-A6463A4B45E8}" type="sibTrans" cxnId="{78CA5FB0-CAEB-4F02-97D0-1BEC6526A8E1}">
      <dgm:prSet/>
      <dgm:spPr/>
      <dgm:t>
        <a:bodyPr/>
        <a:lstStyle/>
        <a:p>
          <a:endParaRPr lang="ru-RU"/>
        </a:p>
      </dgm:t>
    </dgm:pt>
    <dgm:pt modelId="{642316A9-7FB2-479E-8F07-32F3AEF45B64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/>
            <a:t>электронные компоненты и материалы</a:t>
          </a:r>
          <a:endParaRPr lang="ru-RU" dirty="0"/>
        </a:p>
      </dgm:t>
    </dgm:pt>
    <dgm:pt modelId="{2DBD8A4D-AFDC-4BBA-8182-8177B570366F}" type="parTrans" cxnId="{04880413-BE6E-4067-9305-68E46269C491}">
      <dgm:prSet/>
      <dgm:spPr/>
      <dgm:t>
        <a:bodyPr/>
        <a:lstStyle/>
        <a:p>
          <a:endParaRPr lang="ru-RU"/>
        </a:p>
      </dgm:t>
    </dgm:pt>
    <dgm:pt modelId="{A33E57E3-AC75-4180-AE6A-9C536A0A8BF9}" type="sibTrans" cxnId="{04880413-BE6E-4067-9305-68E46269C491}">
      <dgm:prSet/>
      <dgm:spPr/>
      <dgm:t>
        <a:bodyPr/>
        <a:lstStyle/>
        <a:p>
          <a:endParaRPr lang="ru-RU"/>
        </a:p>
      </dgm:t>
    </dgm:pt>
    <dgm:pt modelId="{A51F00C1-4B80-45E0-B062-EBAD9FE64AAC}">
      <dgm:prSet phldrT="[Текст]"/>
      <dgm:spPr>
        <a:solidFill>
          <a:srgbClr val="312783"/>
        </a:solidFill>
      </dgm:spPr>
      <dgm:t>
        <a:bodyPr/>
        <a:lstStyle/>
        <a:p>
          <a:r>
            <a:rPr lang="ru-RU" dirty="0" smtClean="0"/>
            <a:t>Перспективные </a:t>
          </a:r>
          <a:r>
            <a:rPr lang="ru-RU" dirty="0" smtClean="0"/>
            <a:t>подсистемы</a:t>
          </a:r>
          <a:endParaRPr lang="ru-RU" dirty="0" smtClean="0"/>
        </a:p>
      </dgm:t>
    </dgm:pt>
    <dgm:pt modelId="{92F885B3-30B2-4C22-986D-93AD7CF49535}" type="parTrans" cxnId="{78062F14-A286-41CD-8947-5F0D3938D239}">
      <dgm:prSet/>
      <dgm:spPr/>
      <dgm:t>
        <a:bodyPr/>
        <a:lstStyle/>
        <a:p>
          <a:endParaRPr lang="ru-RU"/>
        </a:p>
      </dgm:t>
    </dgm:pt>
    <dgm:pt modelId="{23EEC2BF-342F-4380-9211-194224DDBDBD}" type="sibTrans" cxnId="{78062F14-A286-41CD-8947-5F0D3938D239}">
      <dgm:prSet/>
      <dgm:spPr/>
      <dgm:t>
        <a:bodyPr/>
        <a:lstStyle/>
        <a:p>
          <a:endParaRPr lang="ru-RU"/>
        </a:p>
      </dgm:t>
    </dgm:pt>
    <dgm:pt modelId="{F3FA24AD-94D3-4FA1-9F3F-10D0F8EC1F38}">
      <dgm:prSet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>
              <a:solidFill>
                <a:srgbClr val="312783"/>
              </a:solidFill>
            </a:rPr>
            <a:t> механика;</a:t>
          </a:r>
          <a:endParaRPr lang="ru-RU" dirty="0">
            <a:solidFill>
              <a:srgbClr val="312783"/>
            </a:solidFill>
          </a:endParaRPr>
        </a:p>
      </dgm:t>
    </dgm:pt>
    <dgm:pt modelId="{F953CF8B-0046-4CB2-ADB0-885AE7A71851}" type="parTrans" cxnId="{08C67CD1-A87D-433A-B404-7199B7B23056}">
      <dgm:prSet/>
      <dgm:spPr/>
      <dgm:t>
        <a:bodyPr/>
        <a:lstStyle/>
        <a:p>
          <a:endParaRPr lang="ru-RU"/>
        </a:p>
      </dgm:t>
    </dgm:pt>
    <dgm:pt modelId="{24194C93-71A6-4D02-960A-9966D5E130F9}" type="sibTrans" cxnId="{08C67CD1-A87D-433A-B404-7199B7B23056}">
      <dgm:prSet/>
      <dgm:spPr/>
      <dgm:t>
        <a:bodyPr/>
        <a:lstStyle/>
        <a:p>
          <a:endParaRPr lang="ru-RU"/>
        </a:p>
      </dgm:t>
    </dgm:pt>
    <dgm:pt modelId="{539A3CB8-D10C-437F-A78A-21FA030FFAA1}">
      <dgm:prSet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>
              <a:solidFill>
                <a:srgbClr val="312783"/>
              </a:solidFill>
            </a:rPr>
            <a:t> надежность;</a:t>
          </a:r>
          <a:endParaRPr lang="ru-RU" dirty="0">
            <a:solidFill>
              <a:srgbClr val="312783"/>
            </a:solidFill>
          </a:endParaRPr>
        </a:p>
      </dgm:t>
    </dgm:pt>
    <dgm:pt modelId="{788AEBC3-E693-44C4-B5C7-C0DD3B427CA3}" type="parTrans" cxnId="{DC6072E6-4E2F-43D4-BE92-82810EB5E925}">
      <dgm:prSet/>
      <dgm:spPr/>
      <dgm:t>
        <a:bodyPr/>
        <a:lstStyle/>
        <a:p>
          <a:endParaRPr lang="ru-RU"/>
        </a:p>
      </dgm:t>
    </dgm:pt>
    <dgm:pt modelId="{8053214F-0D0A-415A-9B3D-CBBA34596F2B}" type="sibTrans" cxnId="{DC6072E6-4E2F-43D4-BE92-82810EB5E925}">
      <dgm:prSet/>
      <dgm:spPr/>
      <dgm:t>
        <a:bodyPr/>
        <a:lstStyle/>
        <a:p>
          <a:endParaRPr lang="ru-RU"/>
        </a:p>
      </dgm:t>
    </dgm:pt>
    <dgm:pt modelId="{C2B74C21-FEDF-410B-9540-9F20CDEA6618}">
      <dgm:prSet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>
              <a:solidFill>
                <a:srgbClr val="312783"/>
              </a:solidFill>
            </a:rPr>
            <a:t> карты режимов</a:t>
          </a:r>
          <a:endParaRPr lang="ru-RU" dirty="0">
            <a:solidFill>
              <a:srgbClr val="312783"/>
            </a:solidFill>
          </a:endParaRPr>
        </a:p>
      </dgm:t>
    </dgm:pt>
    <dgm:pt modelId="{6F1B2F3E-7251-4398-87FC-29384DBE713D}" type="parTrans" cxnId="{A50908AA-27D0-43C8-9AEE-9264CF3A2B3D}">
      <dgm:prSet/>
      <dgm:spPr/>
      <dgm:t>
        <a:bodyPr/>
        <a:lstStyle/>
        <a:p>
          <a:endParaRPr lang="ru-RU"/>
        </a:p>
      </dgm:t>
    </dgm:pt>
    <dgm:pt modelId="{6642095F-7E9D-4D6D-825E-91F1DBF9DA10}" type="sibTrans" cxnId="{A50908AA-27D0-43C8-9AEE-9264CF3A2B3D}">
      <dgm:prSet/>
      <dgm:spPr/>
      <dgm:t>
        <a:bodyPr/>
        <a:lstStyle/>
        <a:p>
          <a:endParaRPr lang="ru-RU"/>
        </a:p>
      </dgm:t>
    </dgm:pt>
    <dgm:pt modelId="{83D0B385-22AF-406B-B97D-B059A0B17678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endParaRPr lang="ru-RU" dirty="0"/>
        </a:p>
      </dgm:t>
    </dgm:pt>
    <dgm:pt modelId="{BB0C2CF9-2318-4CCC-A513-8B4EA6FDF1CB}" type="parTrans" cxnId="{6137CA54-CC20-4A58-B134-797AD0304E91}">
      <dgm:prSet/>
      <dgm:spPr/>
      <dgm:t>
        <a:bodyPr/>
        <a:lstStyle/>
        <a:p>
          <a:endParaRPr lang="ru-RU"/>
        </a:p>
      </dgm:t>
    </dgm:pt>
    <dgm:pt modelId="{44A1B9E8-E2FF-4977-A095-20162C7C9B5F}" type="sibTrans" cxnId="{6137CA54-CC20-4A58-B134-797AD0304E91}">
      <dgm:prSet/>
      <dgm:spPr/>
      <dgm:t>
        <a:bodyPr/>
        <a:lstStyle/>
        <a:p>
          <a:endParaRPr lang="ru-RU"/>
        </a:p>
      </dgm:t>
    </dgm:pt>
    <dgm:pt modelId="{558D5B4B-1788-4395-ABCB-BC6C9EE9E9FD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endParaRPr lang="ru-RU" dirty="0"/>
        </a:p>
      </dgm:t>
    </dgm:pt>
    <dgm:pt modelId="{538872EC-2AA5-42F2-BFC3-9967C4AE14D9}" type="parTrans" cxnId="{7CCBCECE-8C7C-4090-98E1-5DDD8F24976A}">
      <dgm:prSet/>
      <dgm:spPr/>
      <dgm:t>
        <a:bodyPr/>
        <a:lstStyle/>
        <a:p>
          <a:endParaRPr lang="ru-RU"/>
        </a:p>
      </dgm:t>
    </dgm:pt>
    <dgm:pt modelId="{16DA1071-E6AB-4B39-B44D-8056E5F44A8F}" type="sibTrans" cxnId="{7CCBCECE-8C7C-4090-98E1-5DDD8F24976A}">
      <dgm:prSet/>
      <dgm:spPr/>
      <dgm:t>
        <a:bodyPr/>
        <a:lstStyle/>
        <a:p>
          <a:endParaRPr lang="ru-RU"/>
        </a:p>
      </dgm:t>
    </dgm:pt>
    <dgm:pt modelId="{7A6ABEED-E896-42EF-A3CE-EE1B9144830F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endParaRPr lang="ru-RU" dirty="0"/>
        </a:p>
      </dgm:t>
    </dgm:pt>
    <dgm:pt modelId="{5E940A9E-DF14-462D-A021-51AA92DFDEB6}" type="parTrans" cxnId="{A57D814C-4FDA-45A4-94CD-DE3B96B848FF}">
      <dgm:prSet/>
      <dgm:spPr/>
      <dgm:t>
        <a:bodyPr/>
        <a:lstStyle/>
        <a:p>
          <a:endParaRPr lang="ru-RU"/>
        </a:p>
      </dgm:t>
    </dgm:pt>
    <dgm:pt modelId="{FC1C7FAC-9A3B-4D38-9CD4-56450A53F4AC}" type="sibTrans" cxnId="{A57D814C-4FDA-45A4-94CD-DE3B96B848FF}">
      <dgm:prSet/>
      <dgm:spPr/>
      <dgm:t>
        <a:bodyPr/>
        <a:lstStyle/>
        <a:p>
          <a:endParaRPr lang="ru-RU"/>
        </a:p>
      </dgm:t>
    </dgm:pt>
    <dgm:pt modelId="{3E82F2DB-4CCF-425A-8D5B-0579222306AA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endParaRPr lang="ru-RU" dirty="0">
            <a:solidFill>
              <a:srgbClr val="312783"/>
            </a:solidFill>
          </a:endParaRPr>
        </a:p>
      </dgm:t>
    </dgm:pt>
    <dgm:pt modelId="{42D942ED-CA7E-41E0-8929-38FCAF85915C}" type="parTrans" cxnId="{BE016FBE-A288-44C0-A98D-643B2BB5DEA7}">
      <dgm:prSet/>
      <dgm:spPr/>
      <dgm:t>
        <a:bodyPr/>
        <a:lstStyle/>
        <a:p>
          <a:endParaRPr lang="ru-RU"/>
        </a:p>
      </dgm:t>
    </dgm:pt>
    <dgm:pt modelId="{F43DC099-784C-48E4-AD75-110DF518BBC4}" type="sibTrans" cxnId="{BE016FBE-A288-44C0-A98D-643B2BB5DEA7}">
      <dgm:prSet/>
      <dgm:spPr/>
      <dgm:t>
        <a:bodyPr/>
        <a:lstStyle/>
        <a:p>
          <a:endParaRPr lang="ru-RU"/>
        </a:p>
      </dgm:t>
    </dgm:pt>
    <dgm:pt modelId="{5CAD63C7-ECC1-43B2-80F8-096C082B64E4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endParaRPr lang="ru-RU" dirty="0">
            <a:solidFill>
              <a:srgbClr val="312783"/>
            </a:solidFill>
          </a:endParaRPr>
        </a:p>
      </dgm:t>
    </dgm:pt>
    <dgm:pt modelId="{47623E73-74AB-42CF-B9CD-14DC81B90CAB}" type="parTrans" cxnId="{E3D48A33-1C58-4A7F-A30E-AC5706A2CC3F}">
      <dgm:prSet/>
      <dgm:spPr/>
      <dgm:t>
        <a:bodyPr/>
        <a:lstStyle/>
        <a:p>
          <a:endParaRPr lang="ru-RU"/>
        </a:p>
      </dgm:t>
    </dgm:pt>
    <dgm:pt modelId="{99AC7D09-53AB-4CE2-86E6-0679403CB33F}" type="sibTrans" cxnId="{E3D48A33-1C58-4A7F-A30E-AC5706A2CC3F}">
      <dgm:prSet/>
      <dgm:spPr/>
      <dgm:t>
        <a:bodyPr/>
        <a:lstStyle/>
        <a:p>
          <a:endParaRPr lang="ru-RU"/>
        </a:p>
      </dgm:t>
    </dgm:pt>
    <dgm:pt modelId="{16E87B05-1818-4861-ADB2-AC4C757A2B18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/>
            <a:t>тепловые</a:t>
          </a:r>
          <a:endParaRPr lang="ru-RU" dirty="0"/>
        </a:p>
      </dgm:t>
    </dgm:pt>
    <dgm:pt modelId="{B1ABE817-56BE-4D53-8065-C456C4E96AD3}" type="parTrans" cxnId="{6B8AD082-04CA-4B8C-8D90-A5FC3D7C7679}">
      <dgm:prSet/>
      <dgm:spPr/>
      <dgm:t>
        <a:bodyPr/>
        <a:lstStyle/>
        <a:p>
          <a:endParaRPr lang="ru-RU"/>
        </a:p>
      </dgm:t>
    </dgm:pt>
    <dgm:pt modelId="{C9237040-1014-496C-8956-0E1B795EA67D}" type="sibTrans" cxnId="{6B8AD082-04CA-4B8C-8D90-A5FC3D7C7679}">
      <dgm:prSet/>
      <dgm:spPr/>
      <dgm:t>
        <a:bodyPr/>
        <a:lstStyle/>
        <a:p>
          <a:endParaRPr lang="ru-RU"/>
        </a:p>
      </dgm:t>
    </dgm:pt>
    <dgm:pt modelId="{D32398F5-3C51-4687-B423-AEAA0274C84A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/>
            <a:t>механические</a:t>
          </a:r>
          <a:endParaRPr lang="ru-RU" dirty="0"/>
        </a:p>
      </dgm:t>
    </dgm:pt>
    <dgm:pt modelId="{105927A4-69CB-457C-953A-29986E0AD368}" type="parTrans" cxnId="{1679712D-2DAB-4110-A1AC-B129064B1065}">
      <dgm:prSet/>
      <dgm:spPr/>
      <dgm:t>
        <a:bodyPr/>
        <a:lstStyle/>
        <a:p>
          <a:endParaRPr lang="ru-RU"/>
        </a:p>
      </dgm:t>
    </dgm:pt>
    <dgm:pt modelId="{52C9581B-6320-422D-92B7-23807DCB9860}" type="sibTrans" cxnId="{1679712D-2DAB-4110-A1AC-B129064B1065}">
      <dgm:prSet/>
      <dgm:spPr/>
      <dgm:t>
        <a:bodyPr/>
        <a:lstStyle/>
        <a:p>
          <a:endParaRPr lang="ru-RU"/>
        </a:p>
      </dgm:t>
    </dgm:pt>
    <dgm:pt modelId="{C56FEDA6-8626-4650-AE1B-0DBECDC7C15D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/>
            <a:t>надежность</a:t>
          </a:r>
          <a:endParaRPr lang="ru-RU" dirty="0"/>
        </a:p>
      </dgm:t>
    </dgm:pt>
    <dgm:pt modelId="{DF663C06-3C10-4568-A85B-8413D7FE3FBA}" type="parTrans" cxnId="{3813C307-9BCC-4303-9DF5-8924E7B6AC72}">
      <dgm:prSet/>
      <dgm:spPr/>
      <dgm:t>
        <a:bodyPr/>
        <a:lstStyle/>
        <a:p>
          <a:endParaRPr lang="ru-RU"/>
        </a:p>
      </dgm:t>
    </dgm:pt>
    <dgm:pt modelId="{F14BE5A0-C30E-44C5-8976-23C66DFCCEBF}" type="sibTrans" cxnId="{3813C307-9BCC-4303-9DF5-8924E7B6AC72}">
      <dgm:prSet/>
      <dgm:spPr/>
      <dgm:t>
        <a:bodyPr/>
        <a:lstStyle/>
        <a:p>
          <a:endParaRPr lang="ru-RU"/>
        </a:p>
      </dgm:t>
    </dgm:pt>
    <dgm:pt modelId="{A3FF4C8D-5F81-4991-A2F7-FB25C557B37C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/>
            <a:t>электромагнитные</a:t>
          </a:r>
          <a:endParaRPr lang="ru-RU" dirty="0"/>
        </a:p>
      </dgm:t>
    </dgm:pt>
    <dgm:pt modelId="{84AEC7A3-8512-4817-9B44-84107C51F1AC}" type="parTrans" cxnId="{92CC0E03-AB2E-43EF-93A5-7C40F4A1DECB}">
      <dgm:prSet/>
      <dgm:spPr/>
      <dgm:t>
        <a:bodyPr/>
        <a:lstStyle/>
        <a:p>
          <a:endParaRPr lang="ru-RU"/>
        </a:p>
      </dgm:t>
    </dgm:pt>
    <dgm:pt modelId="{BB148D6A-108F-43AE-9BA6-839A585A2AD7}" type="sibTrans" cxnId="{92CC0E03-AB2E-43EF-93A5-7C40F4A1DECB}">
      <dgm:prSet/>
      <dgm:spPr/>
      <dgm:t>
        <a:bodyPr/>
        <a:lstStyle/>
        <a:p>
          <a:endParaRPr lang="ru-RU"/>
        </a:p>
      </dgm:t>
    </dgm:pt>
    <dgm:pt modelId="{AE230C2F-AB9D-4950-90DC-67AF85DE237E}">
      <dgm:prSet phldrT="[Текст]"/>
      <dgm:spPr>
        <a:ln>
          <a:solidFill>
            <a:srgbClr val="312783"/>
          </a:solidFill>
        </a:ln>
      </dgm:spPr>
      <dgm:t>
        <a:bodyPr/>
        <a:lstStyle/>
        <a:p>
          <a:r>
            <a:rPr lang="ru-RU" dirty="0" smtClean="0">
              <a:solidFill>
                <a:srgbClr val="312783"/>
              </a:solidFill>
            </a:rPr>
            <a:t>электрические характеристики; </a:t>
          </a:r>
          <a:endParaRPr lang="ru-RU" dirty="0">
            <a:solidFill>
              <a:srgbClr val="312783"/>
            </a:solidFill>
          </a:endParaRPr>
        </a:p>
      </dgm:t>
    </dgm:pt>
    <dgm:pt modelId="{6714AABB-79CE-4D91-8A70-2349916F1BF7}" type="parTrans" cxnId="{F35380CE-11BD-47EB-843B-4327A40CEA79}">
      <dgm:prSet/>
      <dgm:spPr/>
      <dgm:t>
        <a:bodyPr/>
        <a:lstStyle/>
        <a:p>
          <a:endParaRPr lang="ru-RU"/>
        </a:p>
      </dgm:t>
    </dgm:pt>
    <dgm:pt modelId="{EED8A79A-9883-4D98-915F-A25D03F6DBD3}" type="sibTrans" cxnId="{F35380CE-11BD-47EB-843B-4327A40CEA79}">
      <dgm:prSet/>
      <dgm:spPr/>
      <dgm:t>
        <a:bodyPr/>
        <a:lstStyle/>
        <a:p>
          <a:endParaRPr lang="ru-RU"/>
        </a:p>
      </dgm:t>
    </dgm:pt>
    <dgm:pt modelId="{33D4FB1B-CB18-494C-8939-CB36AE86F117}">
      <dgm:prSet/>
      <dgm:spPr/>
      <dgm:t>
        <a:bodyPr/>
        <a:lstStyle/>
        <a:p>
          <a:r>
            <a:rPr lang="ru-RU" smtClean="0">
              <a:solidFill>
                <a:srgbClr val="312783"/>
              </a:solidFill>
            </a:rPr>
            <a:t>радиационная стойкость;</a:t>
          </a:r>
          <a:endParaRPr lang="ru-RU" dirty="0">
            <a:solidFill>
              <a:srgbClr val="312783"/>
            </a:solidFill>
          </a:endParaRPr>
        </a:p>
      </dgm:t>
    </dgm:pt>
    <dgm:pt modelId="{C7952133-586A-45DD-B795-E9A71D313E86}" type="parTrans" cxnId="{3082C492-2D1C-4F0E-83BB-2AC8129CBF2A}">
      <dgm:prSet/>
      <dgm:spPr/>
      <dgm:t>
        <a:bodyPr/>
        <a:lstStyle/>
        <a:p>
          <a:endParaRPr lang="ru-RU"/>
        </a:p>
      </dgm:t>
    </dgm:pt>
    <dgm:pt modelId="{91DD85CE-A431-46E2-9A3B-F15DF012B350}" type="sibTrans" cxnId="{3082C492-2D1C-4F0E-83BB-2AC8129CBF2A}">
      <dgm:prSet/>
      <dgm:spPr/>
      <dgm:t>
        <a:bodyPr/>
        <a:lstStyle/>
        <a:p>
          <a:endParaRPr lang="ru-RU"/>
        </a:p>
      </dgm:t>
    </dgm:pt>
    <dgm:pt modelId="{419B96B2-289C-4617-AD77-02783051CBA4}">
      <dgm:prSet/>
      <dgm:spPr/>
      <dgm:t>
        <a:bodyPr/>
        <a:lstStyle/>
        <a:p>
          <a:r>
            <a:rPr lang="ru-RU" smtClean="0">
              <a:solidFill>
                <a:srgbClr val="312783"/>
              </a:solidFill>
            </a:rPr>
            <a:t>давление;</a:t>
          </a:r>
          <a:endParaRPr lang="ru-RU" dirty="0">
            <a:solidFill>
              <a:srgbClr val="312783"/>
            </a:solidFill>
          </a:endParaRPr>
        </a:p>
      </dgm:t>
    </dgm:pt>
    <dgm:pt modelId="{39EBED53-864B-4E0F-BC03-32C6A42DDEED}" type="parTrans" cxnId="{C6255899-03FB-4B73-A134-A1E59A62E590}">
      <dgm:prSet/>
      <dgm:spPr/>
      <dgm:t>
        <a:bodyPr/>
        <a:lstStyle/>
        <a:p>
          <a:endParaRPr lang="ru-RU"/>
        </a:p>
      </dgm:t>
    </dgm:pt>
    <dgm:pt modelId="{A54637E0-2CE6-4AAA-94DF-C65780311F70}" type="sibTrans" cxnId="{C6255899-03FB-4B73-A134-A1E59A62E590}">
      <dgm:prSet/>
      <dgm:spPr/>
      <dgm:t>
        <a:bodyPr/>
        <a:lstStyle/>
        <a:p>
          <a:endParaRPr lang="ru-RU"/>
        </a:p>
      </dgm:t>
    </dgm:pt>
    <dgm:pt modelId="{12AACDC6-906C-4503-8896-5E00DF5C4449}">
      <dgm:prSet/>
      <dgm:spPr/>
      <dgm:t>
        <a:bodyPr/>
        <a:lstStyle/>
        <a:p>
          <a:r>
            <a:rPr lang="ru-RU" smtClean="0">
              <a:solidFill>
                <a:srgbClr val="312783"/>
              </a:solidFill>
            </a:rPr>
            <a:t>осадки;</a:t>
          </a:r>
          <a:endParaRPr lang="ru-RU" dirty="0">
            <a:solidFill>
              <a:srgbClr val="312783"/>
            </a:solidFill>
          </a:endParaRPr>
        </a:p>
      </dgm:t>
    </dgm:pt>
    <dgm:pt modelId="{ADC3B2F3-3EC0-49AC-97F6-48703DAC2AC2}" type="parTrans" cxnId="{5F13E576-49A3-42F0-A78E-98B700C7AC22}">
      <dgm:prSet/>
      <dgm:spPr/>
      <dgm:t>
        <a:bodyPr/>
        <a:lstStyle/>
        <a:p>
          <a:endParaRPr lang="ru-RU"/>
        </a:p>
      </dgm:t>
    </dgm:pt>
    <dgm:pt modelId="{98D379DA-C1AC-46EF-9B05-0999132D39FD}" type="sibTrans" cxnId="{5F13E576-49A3-42F0-A78E-98B700C7AC22}">
      <dgm:prSet/>
      <dgm:spPr/>
      <dgm:t>
        <a:bodyPr/>
        <a:lstStyle/>
        <a:p>
          <a:endParaRPr lang="ru-RU"/>
        </a:p>
      </dgm:t>
    </dgm:pt>
    <dgm:pt modelId="{324ED7D5-5F3E-4758-977F-8F1504F8DCB8}">
      <dgm:prSet/>
      <dgm:spPr/>
      <dgm:t>
        <a:bodyPr/>
        <a:lstStyle/>
        <a:p>
          <a:r>
            <a:rPr lang="ru-RU" smtClean="0">
              <a:solidFill>
                <a:srgbClr val="312783"/>
              </a:solidFill>
            </a:rPr>
            <a:t>песок;</a:t>
          </a:r>
          <a:endParaRPr lang="ru-RU" dirty="0">
            <a:solidFill>
              <a:srgbClr val="312783"/>
            </a:solidFill>
          </a:endParaRPr>
        </a:p>
      </dgm:t>
    </dgm:pt>
    <dgm:pt modelId="{76381846-5A74-4FA5-A948-62683DE3B4FF}" type="parTrans" cxnId="{087225F5-DB6D-4303-ABB9-95DD82A70CE6}">
      <dgm:prSet/>
      <dgm:spPr/>
      <dgm:t>
        <a:bodyPr/>
        <a:lstStyle/>
        <a:p>
          <a:endParaRPr lang="ru-RU"/>
        </a:p>
      </dgm:t>
    </dgm:pt>
    <dgm:pt modelId="{D7A84E5E-A5E7-48AE-A091-A41CDF756A7C}" type="sibTrans" cxnId="{087225F5-DB6D-4303-ABB9-95DD82A70CE6}">
      <dgm:prSet/>
      <dgm:spPr/>
      <dgm:t>
        <a:bodyPr/>
        <a:lstStyle/>
        <a:p>
          <a:endParaRPr lang="ru-RU"/>
        </a:p>
      </dgm:t>
    </dgm:pt>
    <dgm:pt modelId="{2479F917-40B0-4DDD-9CE8-076011E6B5A8}">
      <dgm:prSet/>
      <dgm:spPr/>
      <dgm:t>
        <a:bodyPr/>
        <a:lstStyle/>
        <a:p>
          <a:r>
            <a:rPr lang="ru-RU" dirty="0" smtClean="0">
              <a:solidFill>
                <a:srgbClr val="312783"/>
              </a:solidFill>
            </a:rPr>
            <a:t>влажность</a:t>
          </a:r>
          <a:endParaRPr lang="ru-RU" dirty="0">
            <a:solidFill>
              <a:srgbClr val="312783"/>
            </a:solidFill>
          </a:endParaRPr>
        </a:p>
      </dgm:t>
    </dgm:pt>
    <dgm:pt modelId="{C31D6A60-D556-4A92-985A-8411538D7398}" type="parTrans" cxnId="{A144CCC9-9E6C-422A-A0A1-3C7E1B4A9C5F}">
      <dgm:prSet/>
      <dgm:spPr/>
      <dgm:t>
        <a:bodyPr/>
        <a:lstStyle/>
        <a:p>
          <a:endParaRPr lang="ru-RU"/>
        </a:p>
      </dgm:t>
    </dgm:pt>
    <dgm:pt modelId="{B6A9DCE1-D381-4AF2-940C-BB398E6AA833}" type="sibTrans" cxnId="{A144CCC9-9E6C-422A-A0A1-3C7E1B4A9C5F}">
      <dgm:prSet/>
      <dgm:spPr/>
      <dgm:t>
        <a:bodyPr/>
        <a:lstStyle/>
        <a:p>
          <a:endParaRPr lang="ru-RU"/>
        </a:p>
      </dgm:t>
    </dgm:pt>
    <dgm:pt modelId="{8AD80895-0C48-43AE-821F-F82849BDE5A4}" type="pres">
      <dgm:prSet presAssocID="{71ADB9B7-8015-4964-9EB4-88B1917DC87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016534-3C59-4E59-A277-9C14E3860B56}" type="pres">
      <dgm:prSet presAssocID="{71ADB9B7-8015-4964-9EB4-88B1917DC87F}" presName="children" presStyleCnt="0"/>
      <dgm:spPr/>
    </dgm:pt>
    <dgm:pt modelId="{012CEDB5-80A4-42FA-9632-91B635FFFD5D}" type="pres">
      <dgm:prSet presAssocID="{71ADB9B7-8015-4964-9EB4-88B1917DC87F}" presName="child1group" presStyleCnt="0"/>
      <dgm:spPr/>
    </dgm:pt>
    <dgm:pt modelId="{CAC569BE-6E18-497C-94B2-DF6098C4BFF8}" type="pres">
      <dgm:prSet presAssocID="{71ADB9B7-8015-4964-9EB4-88B1917DC87F}" presName="child1" presStyleLbl="bgAcc1" presStyleIdx="0" presStyleCnt="4" custLinFactNeighborX="-586" custLinFactNeighborY="-4978"/>
      <dgm:spPr/>
      <dgm:t>
        <a:bodyPr/>
        <a:lstStyle/>
        <a:p>
          <a:endParaRPr lang="ru-RU"/>
        </a:p>
      </dgm:t>
    </dgm:pt>
    <dgm:pt modelId="{F4AF0B86-9CCB-468B-9E2E-754336A8B3CC}" type="pres">
      <dgm:prSet presAssocID="{71ADB9B7-8015-4964-9EB4-88B1917DC87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21089-BDBB-4870-BD8D-38E62EAD58ED}" type="pres">
      <dgm:prSet presAssocID="{71ADB9B7-8015-4964-9EB4-88B1917DC87F}" presName="child2group" presStyleCnt="0"/>
      <dgm:spPr/>
    </dgm:pt>
    <dgm:pt modelId="{F9166631-9FB0-4F22-81AB-70646629A739}" type="pres">
      <dgm:prSet presAssocID="{71ADB9B7-8015-4964-9EB4-88B1917DC87F}" presName="child2" presStyleLbl="bgAcc1" presStyleIdx="1" presStyleCnt="4"/>
      <dgm:spPr/>
      <dgm:t>
        <a:bodyPr/>
        <a:lstStyle/>
        <a:p>
          <a:endParaRPr lang="ru-RU"/>
        </a:p>
      </dgm:t>
    </dgm:pt>
    <dgm:pt modelId="{5D4DB5EB-9002-4096-BCA0-FB58D68FDAEA}" type="pres">
      <dgm:prSet presAssocID="{71ADB9B7-8015-4964-9EB4-88B1917DC87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7A81F-7A3B-470A-AB4E-CCFBC4E518BC}" type="pres">
      <dgm:prSet presAssocID="{71ADB9B7-8015-4964-9EB4-88B1917DC87F}" presName="child3group" presStyleCnt="0"/>
      <dgm:spPr/>
    </dgm:pt>
    <dgm:pt modelId="{3D4392C9-6521-47AA-B3AE-1D371384B910}" type="pres">
      <dgm:prSet presAssocID="{71ADB9B7-8015-4964-9EB4-88B1917DC87F}" presName="child3" presStyleLbl="bgAcc1" presStyleIdx="2" presStyleCnt="4"/>
      <dgm:spPr/>
      <dgm:t>
        <a:bodyPr/>
        <a:lstStyle/>
        <a:p>
          <a:endParaRPr lang="ru-RU"/>
        </a:p>
      </dgm:t>
    </dgm:pt>
    <dgm:pt modelId="{D7B97AF5-AE0E-4EBE-80EC-0A41EE557425}" type="pres">
      <dgm:prSet presAssocID="{71ADB9B7-8015-4964-9EB4-88B1917DC87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2B4ED-1FBC-440A-B25E-A193388EC1D2}" type="pres">
      <dgm:prSet presAssocID="{71ADB9B7-8015-4964-9EB4-88B1917DC87F}" presName="child4group" presStyleCnt="0"/>
      <dgm:spPr/>
    </dgm:pt>
    <dgm:pt modelId="{30B18597-CAFF-49CC-8A43-0777F2363869}" type="pres">
      <dgm:prSet presAssocID="{71ADB9B7-8015-4964-9EB4-88B1917DC87F}" presName="child4" presStyleLbl="bgAcc1" presStyleIdx="3" presStyleCnt="4"/>
      <dgm:spPr/>
      <dgm:t>
        <a:bodyPr/>
        <a:lstStyle/>
        <a:p>
          <a:endParaRPr lang="ru-RU"/>
        </a:p>
      </dgm:t>
    </dgm:pt>
    <dgm:pt modelId="{E490F155-FCC5-4395-B1C8-F4E25C9E803E}" type="pres">
      <dgm:prSet presAssocID="{71ADB9B7-8015-4964-9EB4-88B1917DC87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FAF0CE-2DE4-4518-B0CC-F0F202942EE3}" type="pres">
      <dgm:prSet presAssocID="{71ADB9B7-8015-4964-9EB4-88B1917DC87F}" presName="childPlaceholder" presStyleCnt="0"/>
      <dgm:spPr/>
    </dgm:pt>
    <dgm:pt modelId="{C4C108E5-1FF0-4E64-A8D1-DE36A01128B6}" type="pres">
      <dgm:prSet presAssocID="{71ADB9B7-8015-4964-9EB4-88B1917DC87F}" presName="circle" presStyleCnt="0"/>
      <dgm:spPr/>
    </dgm:pt>
    <dgm:pt modelId="{A35C4777-E240-4645-86F3-1CC120E3D0FE}" type="pres">
      <dgm:prSet presAssocID="{71ADB9B7-8015-4964-9EB4-88B1917DC87F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113D5D-05E5-4625-B4D6-63F5B7467A7F}" type="pres">
      <dgm:prSet presAssocID="{71ADB9B7-8015-4964-9EB4-88B1917DC87F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C2E1D-7EE0-4658-B1D6-9A262D44C087}" type="pres">
      <dgm:prSet presAssocID="{71ADB9B7-8015-4964-9EB4-88B1917DC87F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87FBEC-9A46-4635-B161-98E544B42A2E}" type="pres">
      <dgm:prSet presAssocID="{71ADB9B7-8015-4964-9EB4-88B1917DC87F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DE3C3A-C14B-42E3-8301-DE046C66B95A}" type="pres">
      <dgm:prSet presAssocID="{71ADB9B7-8015-4964-9EB4-88B1917DC87F}" presName="quadrantPlaceholder" presStyleCnt="0"/>
      <dgm:spPr/>
    </dgm:pt>
    <dgm:pt modelId="{95FB9E8D-D032-4669-9750-6B982B72F8B3}" type="pres">
      <dgm:prSet presAssocID="{71ADB9B7-8015-4964-9EB4-88B1917DC87F}" presName="center1" presStyleLbl="fgShp" presStyleIdx="0" presStyleCnt="2"/>
      <dgm:spPr/>
    </dgm:pt>
    <dgm:pt modelId="{6A88D340-2B87-4A5F-AB14-A5B992648761}" type="pres">
      <dgm:prSet presAssocID="{71ADB9B7-8015-4964-9EB4-88B1917DC87F}" presName="center2" presStyleLbl="fgShp" presStyleIdx="1" presStyleCnt="2"/>
      <dgm:spPr/>
    </dgm:pt>
  </dgm:ptLst>
  <dgm:cxnLst>
    <dgm:cxn modelId="{6518B458-7077-4970-8B5E-1B5FF0DC7B75}" type="presOf" srcId="{D32398F5-3C51-4687-B423-AEAA0274C84A}" destId="{D7B97AF5-AE0E-4EBE-80EC-0A41EE557425}" srcOrd="1" destOrd="5" presId="urn:microsoft.com/office/officeart/2005/8/layout/cycle4#1"/>
    <dgm:cxn modelId="{3F9CD953-BE6F-4C12-A0A6-522756AC4B7C}" srcId="{71ADB9B7-8015-4964-9EB4-88B1917DC87F}" destId="{00B8077F-EA15-44B6-8B26-CC78BF904F4A}" srcOrd="1" destOrd="0" parTransId="{4A2B29C5-E5E9-4169-A0E0-9EBA88C9E76F}" sibTransId="{5026FBD4-2FE3-413A-8792-B96816CF91D8}"/>
    <dgm:cxn modelId="{D722EE46-AB9F-432C-81C9-ED54BB428766}" type="presOf" srcId="{71ADB9B7-8015-4964-9EB4-88B1917DC87F}" destId="{8AD80895-0C48-43AE-821F-F82849BDE5A4}" srcOrd="0" destOrd="0" presId="urn:microsoft.com/office/officeart/2005/8/layout/cycle4#1"/>
    <dgm:cxn modelId="{42FE7D69-B241-4481-9B92-66126907BFAF}" type="presOf" srcId="{F4FD35A6-18EE-41B1-B374-33AD19E357A6}" destId="{CAC569BE-6E18-497C-94B2-DF6098C4BFF8}" srcOrd="0" destOrd="0" presId="urn:microsoft.com/office/officeart/2005/8/layout/cycle4#1"/>
    <dgm:cxn modelId="{D90316E1-60B6-407D-A97D-33C6C66E90E7}" type="presOf" srcId="{7A6ABEED-E896-42EF-A3CE-EE1B9144830F}" destId="{3D4392C9-6521-47AA-B3AE-1D371384B910}" srcOrd="0" destOrd="2" presId="urn:microsoft.com/office/officeart/2005/8/layout/cycle4#1"/>
    <dgm:cxn modelId="{3082C492-2D1C-4F0E-83BB-2AC8129CBF2A}" srcId="{A51F00C1-4B80-45E0-B062-EBAD9FE64AAC}" destId="{33D4FB1B-CB18-494C-8939-CB36AE86F117}" srcOrd="2" destOrd="0" parTransId="{C7952133-586A-45DD-B795-E9A71D313E86}" sibTransId="{91DD85CE-A431-46E2-9A3B-F15DF012B350}"/>
    <dgm:cxn modelId="{C6255899-03FB-4B73-A134-A1E59A62E590}" srcId="{A51F00C1-4B80-45E0-B062-EBAD9FE64AAC}" destId="{419B96B2-289C-4617-AD77-02783051CBA4}" srcOrd="3" destOrd="0" parTransId="{39EBED53-864B-4E0F-BC03-32C6A42DDEED}" sibTransId="{A54637E0-2CE6-4AAA-94DF-C65780311F70}"/>
    <dgm:cxn modelId="{41E73A88-1A27-42B3-9737-B85038173B94}" type="presOf" srcId="{558D5B4B-1788-4395-ABCB-BC6C9EE9E9FD}" destId="{D7B97AF5-AE0E-4EBE-80EC-0A41EE557425}" srcOrd="1" destOrd="1" presId="urn:microsoft.com/office/officeart/2005/8/layout/cycle4#1"/>
    <dgm:cxn modelId="{C3CC5A7B-9DC1-43CB-9D4A-4538FCD341A8}" type="presOf" srcId="{2479F917-40B0-4DDD-9CE8-076011E6B5A8}" destId="{30B18597-CAFF-49CC-8A43-0777F2363869}" srcOrd="0" destOrd="6" presId="urn:microsoft.com/office/officeart/2005/8/layout/cycle4#1"/>
    <dgm:cxn modelId="{3813C307-9BCC-4303-9DF5-8924E7B6AC72}" srcId="{49C01479-8665-4269-90F3-5F3506B25B10}" destId="{C56FEDA6-8626-4650-AE1B-0DBECDC7C15D}" srcOrd="6" destOrd="0" parTransId="{DF663C06-3C10-4568-A85B-8413D7FE3FBA}" sibTransId="{F14BE5A0-C30E-44C5-8976-23C66DFCCEBF}"/>
    <dgm:cxn modelId="{A5E3E96F-492A-4B2A-B102-E73C9837687B}" type="presOf" srcId="{49C01479-8665-4269-90F3-5F3506B25B10}" destId="{C72C2E1D-7EE0-4658-B1D6-9A262D44C087}" srcOrd="0" destOrd="0" presId="urn:microsoft.com/office/officeart/2005/8/layout/cycle4#1"/>
    <dgm:cxn modelId="{85E737CB-B0A4-42ED-9D5E-E2BE630B4D5B}" type="presOf" srcId="{419B96B2-289C-4617-AD77-02783051CBA4}" destId="{30B18597-CAFF-49CC-8A43-0777F2363869}" srcOrd="0" destOrd="3" presId="urn:microsoft.com/office/officeart/2005/8/layout/cycle4#1"/>
    <dgm:cxn modelId="{A57D814C-4FDA-45A4-94CD-DE3B96B848FF}" srcId="{49C01479-8665-4269-90F3-5F3506B25B10}" destId="{7A6ABEED-E896-42EF-A3CE-EE1B9144830F}" srcOrd="2" destOrd="0" parTransId="{5E940A9E-DF14-462D-A021-51AA92DFDEB6}" sibTransId="{FC1C7FAC-9A3B-4D38-9CD4-56450A53F4AC}"/>
    <dgm:cxn modelId="{B9C0B173-423F-42CA-AC67-341EE97D3E73}" type="presOf" srcId="{324ED7D5-5F3E-4758-977F-8F1504F8DCB8}" destId="{E490F155-FCC5-4395-B1C8-F4E25C9E803E}" srcOrd="1" destOrd="5" presId="urn:microsoft.com/office/officeart/2005/8/layout/cycle4#1"/>
    <dgm:cxn modelId="{2E89291B-198A-433B-9C5C-2C30BCFDB645}" srcId="{56218FC9-9B90-4E82-BEAB-BD23220EB823}" destId="{F4FD35A6-18EE-41B1-B374-33AD19E357A6}" srcOrd="0" destOrd="0" parTransId="{5F3FE444-2692-426F-85F4-425FE5FC1C8B}" sibTransId="{FBD8C707-9B81-4077-B129-948C04ABFEBE}"/>
    <dgm:cxn modelId="{28981E4F-5507-4CD0-A34E-F2AD9C3E6A62}" type="presOf" srcId="{8D3C924C-1532-446A-B87B-CBC0290E7D1D}" destId="{F9166631-9FB0-4F22-81AB-70646629A739}" srcOrd="0" destOrd="1" presId="urn:microsoft.com/office/officeart/2005/8/layout/cycle4#1"/>
    <dgm:cxn modelId="{74786A6F-4DF0-429A-A22A-0F738724F704}" type="presOf" srcId="{5CAD63C7-ECC1-43B2-80F8-096C082B64E4}" destId="{E490F155-FCC5-4395-B1C8-F4E25C9E803E}" srcOrd="1" destOrd="0" presId="urn:microsoft.com/office/officeart/2005/8/layout/cycle4#1"/>
    <dgm:cxn modelId="{F8DDBB16-5A57-40D2-A289-9FF9855BD8D7}" type="presOf" srcId="{324ED7D5-5F3E-4758-977F-8F1504F8DCB8}" destId="{30B18597-CAFF-49CC-8A43-0777F2363869}" srcOrd="0" destOrd="5" presId="urn:microsoft.com/office/officeart/2005/8/layout/cycle4#1"/>
    <dgm:cxn modelId="{7CCBCECE-8C7C-4090-98E1-5DDD8F24976A}" srcId="{49C01479-8665-4269-90F3-5F3506B25B10}" destId="{558D5B4B-1788-4395-ABCB-BC6C9EE9E9FD}" srcOrd="1" destOrd="0" parTransId="{538872EC-2AA5-42F2-BFC3-9967C4AE14D9}" sibTransId="{16DA1071-E6AB-4B39-B44D-8056E5F44A8F}"/>
    <dgm:cxn modelId="{437707FB-4D74-4673-A1B5-1DAC1B9281B0}" type="presOf" srcId="{AE230C2F-AB9D-4950-90DC-67AF85DE237E}" destId="{E490F155-FCC5-4395-B1C8-F4E25C9E803E}" srcOrd="1" destOrd="1" presId="urn:microsoft.com/office/officeart/2005/8/layout/cycle4#1"/>
    <dgm:cxn modelId="{5BC0F672-E464-4467-96EF-97ECCEDDBFA7}" type="presOf" srcId="{F4FD35A6-18EE-41B1-B374-33AD19E357A6}" destId="{F4AF0B86-9CCB-468B-9E2E-754336A8B3CC}" srcOrd="1" destOrd="0" presId="urn:microsoft.com/office/officeart/2005/8/layout/cycle4#1"/>
    <dgm:cxn modelId="{04880413-BE6E-4067-9305-68E46269C491}" srcId="{49C01479-8665-4269-90F3-5F3506B25B10}" destId="{642316A9-7FB2-479E-8F07-32F3AEF45B64}" srcOrd="3" destOrd="0" parTransId="{2DBD8A4D-AFDC-4BBA-8182-8177B570366F}" sibTransId="{A33E57E3-AC75-4180-AE6A-9C536A0A8BF9}"/>
    <dgm:cxn modelId="{F90EBA6E-0DDE-4F43-BC2B-2FBB05C86501}" type="presOf" srcId="{5CAD63C7-ECC1-43B2-80F8-096C082B64E4}" destId="{30B18597-CAFF-49CC-8A43-0777F2363869}" srcOrd="0" destOrd="0" presId="urn:microsoft.com/office/officeart/2005/8/layout/cycle4#1"/>
    <dgm:cxn modelId="{E4549EAF-CC9F-424F-8C4C-9E2DB1C8863C}" type="presOf" srcId="{83D0B385-22AF-406B-B97D-B059A0B17678}" destId="{3D4392C9-6521-47AA-B3AE-1D371384B910}" srcOrd="0" destOrd="0" presId="urn:microsoft.com/office/officeart/2005/8/layout/cycle4#1"/>
    <dgm:cxn modelId="{B3D73AB2-FA9D-4E4A-B6C1-A5BA361A9060}" type="presOf" srcId="{3E82F2DB-4CCF-425A-8D5B-0579222306AA}" destId="{F9166631-9FB0-4F22-81AB-70646629A739}" srcOrd="0" destOrd="0" presId="urn:microsoft.com/office/officeart/2005/8/layout/cycle4#1"/>
    <dgm:cxn modelId="{901BF025-F629-46A4-80C8-DD746E1C236C}" type="presOf" srcId="{C2B74C21-FEDF-410B-9540-9F20CDEA6618}" destId="{5D4DB5EB-9002-4096-BCA0-FB58D68FDAEA}" srcOrd="1" destOrd="4" presId="urn:microsoft.com/office/officeart/2005/8/layout/cycle4#1"/>
    <dgm:cxn modelId="{F9EA7862-23FF-4A14-9D42-26A686B1BC4C}" type="presOf" srcId="{539A3CB8-D10C-437F-A78A-21FA030FFAA1}" destId="{5D4DB5EB-9002-4096-BCA0-FB58D68FDAEA}" srcOrd="1" destOrd="3" presId="urn:microsoft.com/office/officeart/2005/8/layout/cycle4#1"/>
    <dgm:cxn modelId="{78CA5FB0-CAEB-4F02-97D0-1BEC6526A8E1}" srcId="{71ADB9B7-8015-4964-9EB4-88B1917DC87F}" destId="{49C01479-8665-4269-90F3-5F3506B25B10}" srcOrd="2" destOrd="0" parTransId="{B5B3118B-FAAA-4BA8-8B8F-C7787CC6EF9E}" sibTransId="{EBE6CAE7-6201-44E1-BBB0-A6463A4B45E8}"/>
    <dgm:cxn modelId="{D8EF253B-FCE4-463D-9963-F81EAC664401}" type="presOf" srcId="{83D0B385-22AF-406B-B97D-B059A0B17678}" destId="{D7B97AF5-AE0E-4EBE-80EC-0A41EE557425}" srcOrd="1" destOrd="0" presId="urn:microsoft.com/office/officeart/2005/8/layout/cycle4#1"/>
    <dgm:cxn modelId="{DC6072E6-4E2F-43D4-BE92-82810EB5E925}" srcId="{00B8077F-EA15-44B6-8B26-CC78BF904F4A}" destId="{539A3CB8-D10C-437F-A78A-21FA030FFAA1}" srcOrd="3" destOrd="0" parTransId="{788AEBC3-E693-44C4-B5C7-C0DD3B427CA3}" sibTransId="{8053214F-0D0A-415A-9B3D-CBBA34596F2B}"/>
    <dgm:cxn modelId="{26AEA5B4-2536-4A81-ABF8-9C3DA214A718}" type="presOf" srcId="{56218FC9-9B90-4E82-BEAB-BD23220EB823}" destId="{A35C4777-E240-4645-86F3-1CC120E3D0FE}" srcOrd="0" destOrd="0" presId="urn:microsoft.com/office/officeart/2005/8/layout/cycle4#1"/>
    <dgm:cxn modelId="{B0AC7BE8-9493-437B-A51F-14F5862E4DD9}" srcId="{71ADB9B7-8015-4964-9EB4-88B1917DC87F}" destId="{56218FC9-9B90-4E82-BEAB-BD23220EB823}" srcOrd="0" destOrd="0" parTransId="{77DA7B28-55E2-44FC-9295-068B8A51E51D}" sibTransId="{884E094D-2B16-43F7-8354-6755EAADDC98}"/>
    <dgm:cxn modelId="{54FCCA40-0BD9-44F1-A246-08D4B4B454F5}" type="presOf" srcId="{C56FEDA6-8626-4650-AE1B-0DBECDC7C15D}" destId="{3D4392C9-6521-47AA-B3AE-1D371384B910}" srcOrd="0" destOrd="6" presId="urn:microsoft.com/office/officeart/2005/8/layout/cycle4#1"/>
    <dgm:cxn modelId="{865AB40D-48A1-4E23-AD58-DD5D34EB13CC}" type="presOf" srcId="{33D4FB1B-CB18-494C-8939-CB36AE86F117}" destId="{30B18597-CAFF-49CC-8A43-0777F2363869}" srcOrd="0" destOrd="2" presId="urn:microsoft.com/office/officeart/2005/8/layout/cycle4#1"/>
    <dgm:cxn modelId="{C0CA17A4-23EA-4E5C-B1E9-1C2FEBC37FD9}" type="presOf" srcId="{F3FA24AD-94D3-4FA1-9F3F-10D0F8EC1F38}" destId="{5D4DB5EB-9002-4096-BCA0-FB58D68FDAEA}" srcOrd="1" destOrd="2" presId="urn:microsoft.com/office/officeart/2005/8/layout/cycle4#1"/>
    <dgm:cxn modelId="{524A3311-C5B2-45EE-A380-4478824C4E71}" type="presOf" srcId="{419B96B2-289C-4617-AD77-02783051CBA4}" destId="{E490F155-FCC5-4395-B1C8-F4E25C9E803E}" srcOrd="1" destOrd="3" presId="urn:microsoft.com/office/officeart/2005/8/layout/cycle4#1"/>
    <dgm:cxn modelId="{EC11C45B-AA2A-49D7-B444-225503FA5080}" type="presOf" srcId="{8D3C924C-1532-446A-B87B-CBC0290E7D1D}" destId="{5D4DB5EB-9002-4096-BCA0-FB58D68FDAEA}" srcOrd="1" destOrd="1" presId="urn:microsoft.com/office/officeart/2005/8/layout/cycle4#1"/>
    <dgm:cxn modelId="{4B4B7C50-D798-4A67-ADB2-2999A485E0A7}" type="presOf" srcId="{C56FEDA6-8626-4650-AE1B-0DBECDC7C15D}" destId="{D7B97AF5-AE0E-4EBE-80EC-0A41EE557425}" srcOrd="1" destOrd="6" presId="urn:microsoft.com/office/officeart/2005/8/layout/cycle4#1"/>
    <dgm:cxn modelId="{F206E36C-05C1-4447-B63C-1B1573F63AE8}" srcId="{00B8077F-EA15-44B6-8B26-CC78BF904F4A}" destId="{8D3C924C-1532-446A-B87B-CBC0290E7D1D}" srcOrd="1" destOrd="0" parTransId="{E2DC3F79-859A-4CFA-BCE9-8E71057E91F1}" sibTransId="{BEFE3564-EC00-4124-A6D1-911FB96340EC}"/>
    <dgm:cxn modelId="{D5AD8FF2-F486-49C3-B796-50AAB7E02215}" type="presOf" srcId="{558D5B4B-1788-4395-ABCB-BC6C9EE9E9FD}" destId="{3D4392C9-6521-47AA-B3AE-1D371384B910}" srcOrd="0" destOrd="1" presId="urn:microsoft.com/office/officeart/2005/8/layout/cycle4#1"/>
    <dgm:cxn modelId="{46A996C8-E74F-46AC-99CE-C5443DBCC4A1}" type="presOf" srcId="{16E87B05-1818-4861-ADB2-AC4C757A2B18}" destId="{D7B97AF5-AE0E-4EBE-80EC-0A41EE557425}" srcOrd="1" destOrd="4" presId="urn:microsoft.com/office/officeart/2005/8/layout/cycle4#1"/>
    <dgm:cxn modelId="{5A369274-ADD3-44C5-B6A0-ED5C7A3998BF}" type="presOf" srcId="{642316A9-7FB2-479E-8F07-32F3AEF45B64}" destId="{3D4392C9-6521-47AA-B3AE-1D371384B910}" srcOrd="0" destOrd="3" presId="urn:microsoft.com/office/officeart/2005/8/layout/cycle4#1"/>
    <dgm:cxn modelId="{F02CB4DF-D582-408A-AF1C-8B8DB33B16A3}" type="presOf" srcId="{3E82F2DB-4CCF-425A-8D5B-0579222306AA}" destId="{5D4DB5EB-9002-4096-BCA0-FB58D68FDAEA}" srcOrd="1" destOrd="0" presId="urn:microsoft.com/office/officeart/2005/8/layout/cycle4#1"/>
    <dgm:cxn modelId="{5F13E576-49A3-42F0-A78E-98B700C7AC22}" srcId="{A51F00C1-4B80-45E0-B062-EBAD9FE64AAC}" destId="{12AACDC6-906C-4503-8896-5E00DF5C4449}" srcOrd="4" destOrd="0" parTransId="{ADC3B2F3-3EC0-49AC-97F6-48703DAC2AC2}" sibTransId="{98D379DA-C1AC-46EF-9B05-0999132D39FD}"/>
    <dgm:cxn modelId="{1679712D-2DAB-4110-A1AC-B129064B1065}" srcId="{49C01479-8665-4269-90F3-5F3506B25B10}" destId="{D32398F5-3C51-4687-B423-AEAA0274C84A}" srcOrd="5" destOrd="0" parTransId="{105927A4-69CB-457C-953A-29986E0AD368}" sibTransId="{52C9581B-6320-422D-92B7-23807DCB9860}"/>
    <dgm:cxn modelId="{ECDE0451-70A2-4B96-A112-E3DD5FCA6143}" type="presOf" srcId="{12AACDC6-906C-4503-8896-5E00DF5C4449}" destId="{E490F155-FCC5-4395-B1C8-F4E25C9E803E}" srcOrd="1" destOrd="4" presId="urn:microsoft.com/office/officeart/2005/8/layout/cycle4#1"/>
    <dgm:cxn modelId="{A144CCC9-9E6C-422A-A0A1-3C7E1B4A9C5F}" srcId="{A51F00C1-4B80-45E0-B062-EBAD9FE64AAC}" destId="{2479F917-40B0-4DDD-9CE8-076011E6B5A8}" srcOrd="6" destOrd="0" parTransId="{C31D6A60-D556-4A92-985A-8411538D7398}" sibTransId="{B6A9DCE1-D381-4AF2-940C-BB398E6AA833}"/>
    <dgm:cxn modelId="{6137CA54-CC20-4A58-B134-797AD0304E91}" srcId="{49C01479-8665-4269-90F3-5F3506B25B10}" destId="{83D0B385-22AF-406B-B97D-B059A0B17678}" srcOrd="0" destOrd="0" parTransId="{BB0C2CF9-2318-4CCC-A513-8B4EA6FDF1CB}" sibTransId="{44A1B9E8-E2FF-4977-A095-20162C7C9B5F}"/>
    <dgm:cxn modelId="{BE016FBE-A288-44C0-A98D-643B2BB5DEA7}" srcId="{00B8077F-EA15-44B6-8B26-CC78BF904F4A}" destId="{3E82F2DB-4CCF-425A-8D5B-0579222306AA}" srcOrd="0" destOrd="0" parTransId="{42D942ED-CA7E-41E0-8929-38FCAF85915C}" sibTransId="{F43DC099-784C-48E4-AD75-110DF518BBC4}"/>
    <dgm:cxn modelId="{C65C3863-4C3D-4EE8-B75F-CEE04A499A00}" type="presOf" srcId="{00B8077F-EA15-44B6-8B26-CC78BF904F4A}" destId="{88113D5D-05E5-4625-B4D6-63F5B7467A7F}" srcOrd="0" destOrd="0" presId="urn:microsoft.com/office/officeart/2005/8/layout/cycle4#1"/>
    <dgm:cxn modelId="{F35380CE-11BD-47EB-843B-4327A40CEA79}" srcId="{A51F00C1-4B80-45E0-B062-EBAD9FE64AAC}" destId="{AE230C2F-AB9D-4950-90DC-67AF85DE237E}" srcOrd="1" destOrd="0" parTransId="{6714AABB-79CE-4D91-8A70-2349916F1BF7}" sibTransId="{EED8A79A-9883-4D98-915F-A25D03F6DBD3}"/>
    <dgm:cxn modelId="{D6E7502C-BCB1-43A8-8670-C856E3098940}" type="presOf" srcId="{539A3CB8-D10C-437F-A78A-21FA030FFAA1}" destId="{F9166631-9FB0-4F22-81AB-70646629A739}" srcOrd="0" destOrd="3" presId="urn:microsoft.com/office/officeart/2005/8/layout/cycle4#1"/>
    <dgm:cxn modelId="{E20E57FD-E5DE-4B76-9080-0C0AD7736813}" type="presOf" srcId="{642316A9-7FB2-479E-8F07-32F3AEF45B64}" destId="{D7B97AF5-AE0E-4EBE-80EC-0A41EE557425}" srcOrd="1" destOrd="3" presId="urn:microsoft.com/office/officeart/2005/8/layout/cycle4#1"/>
    <dgm:cxn modelId="{E3D48A33-1C58-4A7F-A30E-AC5706A2CC3F}" srcId="{A51F00C1-4B80-45E0-B062-EBAD9FE64AAC}" destId="{5CAD63C7-ECC1-43B2-80F8-096C082B64E4}" srcOrd="0" destOrd="0" parTransId="{47623E73-74AB-42CF-B9CD-14DC81B90CAB}" sibTransId="{99AC7D09-53AB-4CE2-86E6-0679403CB33F}"/>
    <dgm:cxn modelId="{AE7433BE-732A-4CC9-988C-30457EED8E2B}" type="presOf" srcId="{A51F00C1-4B80-45E0-B062-EBAD9FE64AAC}" destId="{9487FBEC-9A46-4635-B161-98E544B42A2E}" srcOrd="0" destOrd="0" presId="urn:microsoft.com/office/officeart/2005/8/layout/cycle4#1"/>
    <dgm:cxn modelId="{6043E2D1-24B3-4A19-9D8F-916869D8059B}" type="presOf" srcId="{C2B74C21-FEDF-410B-9540-9F20CDEA6618}" destId="{F9166631-9FB0-4F22-81AB-70646629A739}" srcOrd="0" destOrd="4" presId="urn:microsoft.com/office/officeart/2005/8/layout/cycle4#1"/>
    <dgm:cxn modelId="{09A2B8E5-37CD-463A-B7BC-4AF116BBA34B}" type="presOf" srcId="{2479F917-40B0-4DDD-9CE8-076011E6B5A8}" destId="{E490F155-FCC5-4395-B1C8-F4E25C9E803E}" srcOrd="1" destOrd="6" presId="urn:microsoft.com/office/officeart/2005/8/layout/cycle4#1"/>
    <dgm:cxn modelId="{92CC0E03-AB2E-43EF-93A5-7C40F4A1DECB}" srcId="{49C01479-8665-4269-90F3-5F3506B25B10}" destId="{A3FF4C8D-5F81-4991-A2F7-FB25C557B37C}" srcOrd="7" destOrd="0" parTransId="{84AEC7A3-8512-4817-9B44-84107C51F1AC}" sibTransId="{BB148D6A-108F-43AE-9BA6-839A585A2AD7}"/>
    <dgm:cxn modelId="{087225F5-DB6D-4303-ABB9-95DD82A70CE6}" srcId="{A51F00C1-4B80-45E0-B062-EBAD9FE64AAC}" destId="{324ED7D5-5F3E-4758-977F-8F1504F8DCB8}" srcOrd="5" destOrd="0" parTransId="{76381846-5A74-4FA5-A948-62683DE3B4FF}" sibTransId="{D7A84E5E-A5E7-48AE-A091-A41CDF756A7C}"/>
    <dgm:cxn modelId="{4DDFFEC1-E9DF-46AC-8BBE-B29ABDCEF649}" type="presOf" srcId="{16E87B05-1818-4861-ADB2-AC4C757A2B18}" destId="{3D4392C9-6521-47AA-B3AE-1D371384B910}" srcOrd="0" destOrd="4" presId="urn:microsoft.com/office/officeart/2005/8/layout/cycle4#1"/>
    <dgm:cxn modelId="{78062F14-A286-41CD-8947-5F0D3938D239}" srcId="{71ADB9B7-8015-4964-9EB4-88B1917DC87F}" destId="{A51F00C1-4B80-45E0-B062-EBAD9FE64AAC}" srcOrd="3" destOrd="0" parTransId="{92F885B3-30B2-4C22-986D-93AD7CF49535}" sibTransId="{23EEC2BF-342F-4380-9211-194224DDBDBD}"/>
    <dgm:cxn modelId="{36C4B8F1-E30C-4A58-831D-73D1BBB9D699}" type="presOf" srcId="{A3FF4C8D-5F81-4991-A2F7-FB25C557B37C}" destId="{3D4392C9-6521-47AA-B3AE-1D371384B910}" srcOrd="0" destOrd="7" presId="urn:microsoft.com/office/officeart/2005/8/layout/cycle4#1"/>
    <dgm:cxn modelId="{A50908AA-27D0-43C8-9AEE-9264CF3A2B3D}" srcId="{00B8077F-EA15-44B6-8B26-CC78BF904F4A}" destId="{C2B74C21-FEDF-410B-9540-9F20CDEA6618}" srcOrd="4" destOrd="0" parTransId="{6F1B2F3E-7251-4398-87FC-29384DBE713D}" sibTransId="{6642095F-7E9D-4D6D-825E-91F1DBF9DA10}"/>
    <dgm:cxn modelId="{FCB3ED85-246D-4C5A-830A-4F43769796A6}" type="presOf" srcId="{33D4FB1B-CB18-494C-8939-CB36AE86F117}" destId="{E490F155-FCC5-4395-B1C8-F4E25C9E803E}" srcOrd="1" destOrd="2" presId="urn:microsoft.com/office/officeart/2005/8/layout/cycle4#1"/>
    <dgm:cxn modelId="{08C67CD1-A87D-433A-B404-7199B7B23056}" srcId="{00B8077F-EA15-44B6-8B26-CC78BF904F4A}" destId="{F3FA24AD-94D3-4FA1-9F3F-10D0F8EC1F38}" srcOrd="2" destOrd="0" parTransId="{F953CF8B-0046-4CB2-ADB0-885AE7A71851}" sibTransId="{24194C93-71A6-4D02-960A-9966D5E130F9}"/>
    <dgm:cxn modelId="{5DF8BB81-197D-4849-807B-74EB6F140A5E}" type="presOf" srcId="{AE230C2F-AB9D-4950-90DC-67AF85DE237E}" destId="{30B18597-CAFF-49CC-8A43-0777F2363869}" srcOrd="0" destOrd="1" presId="urn:microsoft.com/office/officeart/2005/8/layout/cycle4#1"/>
    <dgm:cxn modelId="{550AD8E7-BD80-4C90-984A-03F31CBE4783}" type="presOf" srcId="{A3FF4C8D-5F81-4991-A2F7-FB25C557B37C}" destId="{D7B97AF5-AE0E-4EBE-80EC-0A41EE557425}" srcOrd="1" destOrd="7" presId="urn:microsoft.com/office/officeart/2005/8/layout/cycle4#1"/>
    <dgm:cxn modelId="{04A6F00D-F16E-4A04-9998-706D5C13ABAA}" type="presOf" srcId="{F3FA24AD-94D3-4FA1-9F3F-10D0F8EC1F38}" destId="{F9166631-9FB0-4F22-81AB-70646629A739}" srcOrd="0" destOrd="2" presId="urn:microsoft.com/office/officeart/2005/8/layout/cycle4#1"/>
    <dgm:cxn modelId="{AF94C17E-3F1F-4EBB-B51B-5F13A25FAE03}" type="presOf" srcId="{7A6ABEED-E896-42EF-A3CE-EE1B9144830F}" destId="{D7B97AF5-AE0E-4EBE-80EC-0A41EE557425}" srcOrd="1" destOrd="2" presId="urn:microsoft.com/office/officeart/2005/8/layout/cycle4#1"/>
    <dgm:cxn modelId="{6B8AD082-04CA-4B8C-8D90-A5FC3D7C7679}" srcId="{49C01479-8665-4269-90F3-5F3506B25B10}" destId="{16E87B05-1818-4861-ADB2-AC4C757A2B18}" srcOrd="4" destOrd="0" parTransId="{B1ABE817-56BE-4D53-8065-C456C4E96AD3}" sibTransId="{C9237040-1014-496C-8956-0E1B795EA67D}"/>
    <dgm:cxn modelId="{4F3BC916-D8B3-4B2F-AC84-3B7F43340E86}" type="presOf" srcId="{D32398F5-3C51-4687-B423-AEAA0274C84A}" destId="{3D4392C9-6521-47AA-B3AE-1D371384B910}" srcOrd="0" destOrd="5" presId="urn:microsoft.com/office/officeart/2005/8/layout/cycle4#1"/>
    <dgm:cxn modelId="{5E424E3A-A6DD-4F54-9B74-331F4051EEA4}" type="presOf" srcId="{12AACDC6-906C-4503-8896-5E00DF5C4449}" destId="{30B18597-CAFF-49CC-8A43-0777F2363869}" srcOrd="0" destOrd="4" presId="urn:microsoft.com/office/officeart/2005/8/layout/cycle4#1"/>
    <dgm:cxn modelId="{EF97993C-E0ED-48B4-BB03-3A378B276169}" type="presParOf" srcId="{8AD80895-0C48-43AE-821F-F82849BDE5A4}" destId="{C2016534-3C59-4E59-A277-9C14E3860B56}" srcOrd="0" destOrd="0" presId="urn:microsoft.com/office/officeart/2005/8/layout/cycle4#1"/>
    <dgm:cxn modelId="{B6402F60-6135-48A7-BFA1-EDB5363259DA}" type="presParOf" srcId="{C2016534-3C59-4E59-A277-9C14E3860B56}" destId="{012CEDB5-80A4-42FA-9632-91B635FFFD5D}" srcOrd="0" destOrd="0" presId="urn:microsoft.com/office/officeart/2005/8/layout/cycle4#1"/>
    <dgm:cxn modelId="{6BCC2105-D498-4A66-B026-A0A01E2887A5}" type="presParOf" srcId="{012CEDB5-80A4-42FA-9632-91B635FFFD5D}" destId="{CAC569BE-6E18-497C-94B2-DF6098C4BFF8}" srcOrd="0" destOrd="0" presId="urn:microsoft.com/office/officeart/2005/8/layout/cycle4#1"/>
    <dgm:cxn modelId="{CF523799-374E-4662-A408-E1D4E888C708}" type="presParOf" srcId="{012CEDB5-80A4-42FA-9632-91B635FFFD5D}" destId="{F4AF0B86-9CCB-468B-9E2E-754336A8B3CC}" srcOrd="1" destOrd="0" presId="urn:microsoft.com/office/officeart/2005/8/layout/cycle4#1"/>
    <dgm:cxn modelId="{F675ABCD-4AC9-408E-87F6-05D1A71927F7}" type="presParOf" srcId="{C2016534-3C59-4E59-A277-9C14E3860B56}" destId="{D1B21089-BDBB-4870-BD8D-38E62EAD58ED}" srcOrd="1" destOrd="0" presId="urn:microsoft.com/office/officeart/2005/8/layout/cycle4#1"/>
    <dgm:cxn modelId="{27EE1EEC-4115-4D88-B544-027DA23C1334}" type="presParOf" srcId="{D1B21089-BDBB-4870-BD8D-38E62EAD58ED}" destId="{F9166631-9FB0-4F22-81AB-70646629A739}" srcOrd="0" destOrd="0" presId="urn:microsoft.com/office/officeart/2005/8/layout/cycle4#1"/>
    <dgm:cxn modelId="{68611BC9-5680-4B37-BC44-60489E08EA76}" type="presParOf" srcId="{D1B21089-BDBB-4870-BD8D-38E62EAD58ED}" destId="{5D4DB5EB-9002-4096-BCA0-FB58D68FDAEA}" srcOrd="1" destOrd="0" presId="urn:microsoft.com/office/officeart/2005/8/layout/cycle4#1"/>
    <dgm:cxn modelId="{4204FD95-0D1C-42BF-B658-077D985DF5EA}" type="presParOf" srcId="{C2016534-3C59-4E59-A277-9C14E3860B56}" destId="{4B97A81F-7A3B-470A-AB4E-CCFBC4E518BC}" srcOrd="2" destOrd="0" presId="urn:microsoft.com/office/officeart/2005/8/layout/cycle4#1"/>
    <dgm:cxn modelId="{611B2187-E079-4EFD-848D-0C63331D5833}" type="presParOf" srcId="{4B97A81F-7A3B-470A-AB4E-CCFBC4E518BC}" destId="{3D4392C9-6521-47AA-B3AE-1D371384B910}" srcOrd="0" destOrd="0" presId="urn:microsoft.com/office/officeart/2005/8/layout/cycle4#1"/>
    <dgm:cxn modelId="{E236124C-20A3-4BC4-9760-8DDADF4C89C8}" type="presParOf" srcId="{4B97A81F-7A3B-470A-AB4E-CCFBC4E518BC}" destId="{D7B97AF5-AE0E-4EBE-80EC-0A41EE557425}" srcOrd="1" destOrd="0" presId="urn:microsoft.com/office/officeart/2005/8/layout/cycle4#1"/>
    <dgm:cxn modelId="{4E27D64C-586D-42F6-9F6D-9AA4C216626C}" type="presParOf" srcId="{C2016534-3C59-4E59-A277-9C14E3860B56}" destId="{48A2B4ED-1FBC-440A-B25E-A193388EC1D2}" srcOrd="3" destOrd="0" presId="urn:microsoft.com/office/officeart/2005/8/layout/cycle4#1"/>
    <dgm:cxn modelId="{5CEC8926-9797-453D-BEB0-7B37CF0ECF7A}" type="presParOf" srcId="{48A2B4ED-1FBC-440A-B25E-A193388EC1D2}" destId="{30B18597-CAFF-49CC-8A43-0777F2363869}" srcOrd="0" destOrd="0" presId="urn:microsoft.com/office/officeart/2005/8/layout/cycle4#1"/>
    <dgm:cxn modelId="{7945DA28-E29F-4CEB-9845-6E11BD4B67CF}" type="presParOf" srcId="{48A2B4ED-1FBC-440A-B25E-A193388EC1D2}" destId="{E490F155-FCC5-4395-B1C8-F4E25C9E803E}" srcOrd="1" destOrd="0" presId="urn:microsoft.com/office/officeart/2005/8/layout/cycle4#1"/>
    <dgm:cxn modelId="{E6FE7504-8333-45B6-ABE4-B54C70BC1320}" type="presParOf" srcId="{C2016534-3C59-4E59-A277-9C14E3860B56}" destId="{21FAF0CE-2DE4-4518-B0CC-F0F202942EE3}" srcOrd="4" destOrd="0" presId="urn:microsoft.com/office/officeart/2005/8/layout/cycle4#1"/>
    <dgm:cxn modelId="{5807DE7E-F62E-40A1-98A5-2E208DC6B58E}" type="presParOf" srcId="{8AD80895-0C48-43AE-821F-F82849BDE5A4}" destId="{C4C108E5-1FF0-4E64-A8D1-DE36A01128B6}" srcOrd="1" destOrd="0" presId="urn:microsoft.com/office/officeart/2005/8/layout/cycle4#1"/>
    <dgm:cxn modelId="{8CE793A7-90A8-40B5-8BE9-41B4351D6D46}" type="presParOf" srcId="{C4C108E5-1FF0-4E64-A8D1-DE36A01128B6}" destId="{A35C4777-E240-4645-86F3-1CC120E3D0FE}" srcOrd="0" destOrd="0" presId="urn:microsoft.com/office/officeart/2005/8/layout/cycle4#1"/>
    <dgm:cxn modelId="{CAA54184-5CCF-4075-93CC-DAEF41D2E09C}" type="presParOf" srcId="{C4C108E5-1FF0-4E64-A8D1-DE36A01128B6}" destId="{88113D5D-05E5-4625-B4D6-63F5B7467A7F}" srcOrd="1" destOrd="0" presId="urn:microsoft.com/office/officeart/2005/8/layout/cycle4#1"/>
    <dgm:cxn modelId="{7F8597D4-B9DC-49D7-A9C3-7546A5B9B538}" type="presParOf" srcId="{C4C108E5-1FF0-4E64-A8D1-DE36A01128B6}" destId="{C72C2E1D-7EE0-4658-B1D6-9A262D44C087}" srcOrd="2" destOrd="0" presId="urn:microsoft.com/office/officeart/2005/8/layout/cycle4#1"/>
    <dgm:cxn modelId="{365B8869-D1E1-4EE3-81CC-8A53286C66FE}" type="presParOf" srcId="{C4C108E5-1FF0-4E64-A8D1-DE36A01128B6}" destId="{9487FBEC-9A46-4635-B161-98E544B42A2E}" srcOrd="3" destOrd="0" presId="urn:microsoft.com/office/officeart/2005/8/layout/cycle4#1"/>
    <dgm:cxn modelId="{93F1E173-2DC9-4F69-897D-436AEB169B2F}" type="presParOf" srcId="{C4C108E5-1FF0-4E64-A8D1-DE36A01128B6}" destId="{C1DE3C3A-C14B-42E3-8301-DE046C66B95A}" srcOrd="4" destOrd="0" presId="urn:microsoft.com/office/officeart/2005/8/layout/cycle4#1"/>
    <dgm:cxn modelId="{6F9C565F-ADAA-41BD-BB91-0796B2706E1A}" type="presParOf" srcId="{8AD80895-0C48-43AE-821F-F82849BDE5A4}" destId="{95FB9E8D-D032-4669-9750-6B982B72F8B3}" srcOrd="2" destOrd="0" presId="urn:microsoft.com/office/officeart/2005/8/layout/cycle4#1"/>
    <dgm:cxn modelId="{ADFCC93A-C2D7-4D92-8866-106C6C395CC5}" type="presParOf" srcId="{8AD80895-0C48-43AE-821F-F82849BDE5A4}" destId="{6A88D340-2B87-4A5F-AB14-A5B992648761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4392C9-6521-47AA-B3AE-1D371384B910}">
      <dsp:nvSpPr>
        <dsp:cNvPr id="0" name=""/>
        <dsp:cNvSpPr/>
      </dsp:nvSpPr>
      <dsp:spPr>
        <a:xfrm>
          <a:off x="4869511" y="3938851"/>
          <a:ext cx="2861459" cy="1853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127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электронные компоненты и материалы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тепловые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механические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надежность</a:t>
          </a:r>
          <a:endParaRPr lang="ru-RU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/>
            <a:t>электромагнитные</a:t>
          </a:r>
          <a:endParaRPr lang="ru-RU" sz="800" kern="1200" dirty="0"/>
        </a:p>
      </dsp:txBody>
      <dsp:txXfrm>
        <a:off x="5727949" y="4402246"/>
        <a:ext cx="2003021" cy="1390182"/>
      </dsp:txXfrm>
    </dsp:sp>
    <dsp:sp modelId="{30B18597-CAFF-49CC-8A43-0777F2363869}">
      <dsp:nvSpPr>
        <dsp:cNvPr id="0" name=""/>
        <dsp:cNvSpPr/>
      </dsp:nvSpPr>
      <dsp:spPr>
        <a:xfrm>
          <a:off x="200813" y="3938851"/>
          <a:ext cx="2861459" cy="1853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127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rgbClr val="312783"/>
              </a:solidFill>
            </a:rPr>
            <a:t>электрические характеристики; </a:t>
          </a: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solidFill>
                <a:srgbClr val="312783"/>
              </a:solidFill>
            </a:rPr>
            <a:t>радиационная стойкость;</a:t>
          </a: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solidFill>
                <a:srgbClr val="312783"/>
              </a:solidFill>
            </a:rPr>
            <a:t>давление;</a:t>
          </a: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solidFill>
                <a:srgbClr val="312783"/>
              </a:solidFill>
            </a:rPr>
            <a:t>осадки;</a:t>
          </a: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smtClean="0">
              <a:solidFill>
                <a:srgbClr val="312783"/>
              </a:solidFill>
            </a:rPr>
            <a:t>песок;</a:t>
          </a: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rgbClr val="312783"/>
              </a:solidFill>
            </a:rPr>
            <a:t>влажность</a:t>
          </a:r>
          <a:endParaRPr lang="ru-RU" sz="800" kern="1200" dirty="0">
            <a:solidFill>
              <a:srgbClr val="312783"/>
            </a:solidFill>
          </a:endParaRPr>
        </a:p>
      </dsp:txBody>
      <dsp:txXfrm>
        <a:off x="200813" y="4402246"/>
        <a:ext cx="2003021" cy="1390182"/>
      </dsp:txXfrm>
    </dsp:sp>
    <dsp:sp modelId="{F9166631-9FB0-4F22-81AB-70646629A739}">
      <dsp:nvSpPr>
        <dsp:cNvPr id="0" name=""/>
        <dsp:cNvSpPr/>
      </dsp:nvSpPr>
      <dsp:spPr>
        <a:xfrm>
          <a:off x="4869511" y="0"/>
          <a:ext cx="2861459" cy="1853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127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rgbClr val="312783"/>
              </a:solidFill>
            </a:rPr>
            <a:t> тепло;</a:t>
          </a: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rgbClr val="312783"/>
              </a:solidFill>
            </a:rPr>
            <a:t> механика;</a:t>
          </a: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rgbClr val="312783"/>
              </a:solidFill>
            </a:rPr>
            <a:t> надежность;</a:t>
          </a:r>
          <a:endParaRPr lang="ru-RU" sz="800" kern="1200" dirty="0">
            <a:solidFill>
              <a:srgbClr val="312783"/>
            </a:solidFill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rgbClr val="312783"/>
              </a:solidFill>
            </a:rPr>
            <a:t> карты режимов</a:t>
          </a:r>
          <a:endParaRPr lang="ru-RU" sz="800" kern="1200" dirty="0">
            <a:solidFill>
              <a:srgbClr val="312783"/>
            </a:solidFill>
          </a:endParaRPr>
        </a:p>
      </dsp:txBody>
      <dsp:txXfrm>
        <a:off x="5727949" y="0"/>
        <a:ext cx="2003021" cy="1390182"/>
      </dsp:txXfrm>
    </dsp:sp>
    <dsp:sp modelId="{CAC569BE-6E18-497C-94B2-DF6098C4BFF8}">
      <dsp:nvSpPr>
        <dsp:cNvPr id="0" name=""/>
        <dsp:cNvSpPr/>
      </dsp:nvSpPr>
      <dsp:spPr>
        <a:xfrm>
          <a:off x="184045" y="0"/>
          <a:ext cx="2861459" cy="18535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31278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smtClean="0">
              <a:solidFill>
                <a:srgbClr val="312783"/>
              </a:solidFill>
            </a:rPr>
            <a:t>управление данными</a:t>
          </a:r>
          <a:endParaRPr lang="ru-RU" sz="800" kern="1200" dirty="0">
            <a:solidFill>
              <a:srgbClr val="312783"/>
            </a:solidFill>
          </a:endParaRPr>
        </a:p>
      </dsp:txBody>
      <dsp:txXfrm>
        <a:off x="184045" y="0"/>
        <a:ext cx="2003021" cy="1390182"/>
      </dsp:txXfrm>
    </dsp:sp>
    <dsp:sp modelId="{A35C4777-E240-4645-86F3-1CC120E3D0FE}">
      <dsp:nvSpPr>
        <dsp:cNvPr id="0" name=""/>
        <dsp:cNvSpPr/>
      </dsp:nvSpPr>
      <dsp:spPr>
        <a:xfrm>
          <a:off x="1399846" y="330168"/>
          <a:ext cx="2508121" cy="2508121"/>
        </a:xfrm>
        <a:prstGeom prst="pieWedge">
          <a:avLst/>
        </a:prstGeom>
        <a:solidFill>
          <a:srgbClr val="3127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PDM-</a:t>
          </a:r>
          <a:r>
            <a:rPr lang="ru-RU" sz="1500" kern="1200" dirty="0" smtClean="0"/>
            <a:t>система</a:t>
          </a:r>
          <a:endParaRPr lang="ru-RU" sz="1500" kern="1200" dirty="0"/>
        </a:p>
      </dsp:txBody>
      <dsp:txXfrm>
        <a:off x="1399846" y="330168"/>
        <a:ext cx="2508121" cy="2508121"/>
      </dsp:txXfrm>
    </dsp:sp>
    <dsp:sp modelId="{88113D5D-05E5-4625-B4D6-63F5B7467A7F}">
      <dsp:nvSpPr>
        <dsp:cNvPr id="0" name=""/>
        <dsp:cNvSpPr/>
      </dsp:nvSpPr>
      <dsp:spPr>
        <a:xfrm rot="5400000">
          <a:off x="4023816" y="330168"/>
          <a:ext cx="2508121" cy="2508121"/>
        </a:xfrm>
        <a:prstGeom prst="pieWedge">
          <a:avLst/>
        </a:prstGeom>
        <a:solidFill>
          <a:srgbClr val="3127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Подсистемы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(</a:t>
          </a:r>
          <a:r>
            <a:rPr lang="ru-RU" sz="1500" kern="1200" dirty="0" smtClean="0"/>
            <a:t>АСОНИКА</a:t>
          </a:r>
          <a:r>
            <a:rPr lang="en-US" sz="1500" kern="1200" dirty="0" smtClean="0"/>
            <a:t>)</a:t>
          </a:r>
          <a:endParaRPr lang="ru-RU" sz="1500" kern="1200" dirty="0"/>
        </a:p>
      </dsp:txBody>
      <dsp:txXfrm rot="5400000">
        <a:off x="4023816" y="330168"/>
        <a:ext cx="2508121" cy="2508121"/>
      </dsp:txXfrm>
    </dsp:sp>
    <dsp:sp modelId="{C72C2E1D-7EE0-4658-B1D6-9A262D44C087}">
      <dsp:nvSpPr>
        <dsp:cNvPr id="0" name=""/>
        <dsp:cNvSpPr/>
      </dsp:nvSpPr>
      <dsp:spPr>
        <a:xfrm rot="10800000">
          <a:off x="4023816" y="2954138"/>
          <a:ext cx="2508121" cy="2508121"/>
        </a:xfrm>
        <a:prstGeom prst="pieWedge">
          <a:avLst/>
        </a:prstGeom>
        <a:solidFill>
          <a:srgbClr val="3127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База данных</a:t>
          </a:r>
          <a:endParaRPr lang="ru-RU" sz="1500" kern="1200" dirty="0"/>
        </a:p>
      </dsp:txBody>
      <dsp:txXfrm rot="10800000">
        <a:off x="4023816" y="2954138"/>
        <a:ext cx="2508121" cy="2508121"/>
      </dsp:txXfrm>
    </dsp:sp>
    <dsp:sp modelId="{9487FBEC-9A46-4635-B161-98E544B42A2E}">
      <dsp:nvSpPr>
        <dsp:cNvPr id="0" name=""/>
        <dsp:cNvSpPr/>
      </dsp:nvSpPr>
      <dsp:spPr>
        <a:xfrm rot="16200000">
          <a:off x="1399846" y="2954138"/>
          <a:ext cx="2508121" cy="2508121"/>
        </a:xfrm>
        <a:prstGeom prst="pieWedge">
          <a:avLst/>
        </a:prstGeom>
        <a:solidFill>
          <a:srgbClr val="31278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Перспективные подсистемы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«ЭНЕРГОМОДЕЛЬ»</a:t>
          </a:r>
          <a:endParaRPr lang="ru-RU" sz="1500" kern="1200" dirty="0"/>
        </a:p>
      </dsp:txBody>
      <dsp:txXfrm rot="16200000">
        <a:off x="1399846" y="2954138"/>
        <a:ext cx="2508121" cy="2508121"/>
      </dsp:txXfrm>
    </dsp:sp>
    <dsp:sp modelId="{95FB9E8D-D032-4669-9750-6B982B72F8B3}">
      <dsp:nvSpPr>
        <dsp:cNvPr id="0" name=""/>
        <dsp:cNvSpPr/>
      </dsp:nvSpPr>
      <dsp:spPr>
        <a:xfrm>
          <a:off x="3532908" y="2374895"/>
          <a:ext cx="865968" cy="75301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8D340-2B87-4A5F-AB14-A5B992648761}">
      <dsp:nvSpPr>
        <dsp:cNvPr id="0" name=""/>
        <dsp:cNvSpPr/>
      </dsp:nvSpPr>
      <dsp:spPr>
        <a:xfrm rot="10800000">
          <a:off x="3532908" y="2664517"/>
          <a:ext cx="865968" cy="753015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0.png"/><Relationship Id="rId1" Type="http://schemas.openxmlformats.org/officeDocument/2006/relationships/image" Target="../media/image19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83.png"/><Relationship Id="rId4" Type="http://schemas.openxmlformats.org/officeDocument/2006/relationships/image" Target="../media/image8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74298-23DC-4EBC-B58D-545E1B744AC0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01476-4F2D-4F91-B2C6-26F1A8AE34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88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1476-4F2D-4F91-B2C6-26F1A8AE34C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AA36CA-C20E-4487-A617-A341E539B30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A752C-E6AC-4B60-ACDE-C6364DB49AE0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800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1C2AED-D679-40AD-B3B8-73FC3DDC4DE4}" type="slidenum">
              <a:rPr lang="ru-RU" sz="1200"/>
              <a:pPr algn="r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90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09C5F-42A5-4047-8502-9B24D9EEE073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10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A6A4A-1F04-4D4E-B0B1-B61B7B0AE826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21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E326C2-4861-43FF-AE78-62FD12D317A7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602A16-A0B5-4EE3-9B81-3B11C145AEFF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6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526BD-03EC-4A29-BEF2-BCD530B16658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5524B8-75BD-4FAC-9D34-75EFFC21DA06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254B56-19B5-428E-B2E7-471141E71280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1476-4F2D-4F91-B2C6-26F1A8AE34C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8BB7B-89C2-4A7E-8580-BF6F7AD1F074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4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F2C82-CCE4-43F1-99D4-1533E98F1D0D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5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C474AC-1D7B-4591-8FF2-E061C79B5049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CAA213-2226-4804-ADDA-F1D883EA0FBD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84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2B308-76EB-4407-B2BB-5BAB19D5BC1B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1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947963-2954-44A6-AF5A-BDAE9CB080B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4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E000C6-DBB2-4752-AAC5-47ED917D8A98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5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17AD97-4E95-4D8E-B456-2FA8B39A2443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8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58656-0CEA-4FFA-965F-9BD31C90004E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0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E708C-C5B7-4719-988D-32E22FDE474B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301476-4F2D-4F91-B2C6-26F1A8AE34C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1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8BE97-5564-4887-9832-BB9340EC1215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28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26B7F-F9F6-4F26-9CB4-413D0943B21E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8834B-AD59-4CDF-BFDE-B3CDF93B8351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48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406098-566D-4CC8-8E1F-5D8C39F89494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58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110130-E367-422A-8FEA-0C35409CA5C6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6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3B407E-421B-4F52-8B3F-2E5AC72DB7A4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7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1609A-E323-4BF0-9B28-295929D48491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3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E9BBF8-D1AF-478A-A691-F97AEDF820B6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FBA0A-9B1E-4705-9DC1-F069777223CC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51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BCFAF-A8CC-4D36-A23A-AC05957C107F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B9BB66-A7D6-4D2C-8C27-63DA8268344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3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F0CBE-2F9C-474A-A509-FE096705D5A9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75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CD33AD-19AB-4D2B-9798-AFDEE8D7CA9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18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52C335-A3AA-45B9-8FB9-54761132750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8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90CC20-B4C3-4DC2-BCF8-C2B4AE85813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A7467-0422-4A4F-91A7-0E985F0E7821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49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9E0404-92EB-4060-914E-004C94CA7199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4950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055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527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278"/>
            <a:ext cx="8229600" cy="11394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88"/>
            <a:ext cx="4050443" cy="45315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36357" y="1600288"/>
            <a:ext cx="4050444" cy="22023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36357" y="3929420"/>
            <a:ext cx="4050444" cy="22023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597A0-C8C4-443E-9300-EC4D53F5762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1" y="277278"/>
            <a:ext cx="8229600" cy="58545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DD46-932B-473B-BDAE-826395B352B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7278"/>
            <a:ext cx="8229600" cy="11394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88"/>
            <a:ext cx="4050443" cy="45315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6357" y="1600288"/>
            <a:ext cx="4050444" cy="45315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03DED-204A-431B-9886-BA08D77DA55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788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88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755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83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180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2218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55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956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7EF8D-B960-4CD4-9D9B-D991F3D105A6}" type="datetimeFigureOut">
              <a:rPr lang="ru-RU" smtClean="0"/>
              <a:pPr/>
              <a:t>21.06.2019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46A29-5D84-4BB6-AA56-7014019D93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687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9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8.bin"/><Relationship Id="rId4" Type="http://schemas.openxmlformats.org/officeDocument/2006/relationships/audio" Target="../media/audio1.wav"/><Relationship Id="rId9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12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11" Type="http://schemas.openxmlformats.org/officeDocument/2006/relationships/image" Target="../media/image9.jpe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8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9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ISKS\&#1042;&#1040;&#1046;&#1053;&#1067;&#1045;%20&#1044;&#1054;&#1050;&#1059;&#1052;&#1045;&#1053;&#1058;&#1067;\&#1056;&#1045;&#1050;&#1051;&#1040;&#1052;&#1067;-&#1040;&#1057;&#1054;&#1053;&#1048;&#1050;&#1040;\&#1055;&#1088;&#1077;&#1079;&#1077;&#1085;&#1090;&#1072;&#1094;&#1080;&#1080;\&#1055;&#1088;&#1077;&#1079;&#1077;&#1085;&#1090;&#1072;&#1094;&#1080;&#1103;_&#1055;&#1080;&#1090;&#1077;&#1088;\MUM1.avi" TargetMode="Externa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omodel.com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onika-online.r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r>
              <a:rPr lang="ru-RU" sz="4400" dirty="0" smtClean="0">
                <a:solidFill>
                  <a:srgbClr val="312783"/>
                </a:solidFill>
              </a:rPr>
              <a:t/>
            </a:r>
            <a:br>
              <a:rPr lang="ru-RU" sz="4400" dirty="0" smtClean="0">
                <a:solidFill>
                  <a:srgbClr val="312783"/>
                </a:solidFill>
              </a:rPr>
            </a:br>
            <a:endParaRPr lang="ru-RU" sz="4400" dirty="0">
              <a:solidFill>
                <a:srgbClr val="31278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0535" y="6070379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12783"/>
                </a:solidFill>
              </a:rPr>
              <a:t>Владимир</a:t>
            </a:r>
            <a:r>
              <a:rPr lang="ru-RU" dirty="0" smtClean="0">
                <a:solidFill>
                  <a:srgbClr val="312783"/>
                </a:solidFill>
              </a:rPr>
              <a:t> 201</a:t>
            </a:r>
            <a:r>
              <a:rPr lang="ru-RU" dirty="0" smtClean="0">
                <a:solidFill>
                  <a:srgbClr val="312783"/>
                </a:solidFill>
              </a:rPr>
              <a:t>9</a:t>
            </a:r>
            <a:endParaRPr lang="ru-RU" dirty="0">
              <a:solidFill>
                <a:srgbClr val="31278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408" y="1646806"/>
            <a:ext cx="80734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312783"/>
                </a:solidFill>
              </a:rPr>
              <a:t>Прорывная </a:t>
            </a:r>
            <a:r>
              <a:rPr lang="ru-RU" sz="4400" dirty="0" smtClean="0">
                <a:solidFill>
                  <a:srgbClr val="312783"/>
                </a:solidFill>
              </a:rPr>
              <a:t>технология комплексного моделирования физических процессов в электроэнергетике для мониторинга оборудования «ЭНЕРГОМОДЕЛЬ»</a:t>
            </a:r>
          </a:p>
          <a:p>
            <a:pPr algn="ctr"/>
            <a:endParaRPr lang="ru-RU" sz="4400" dirty="0"/>
          </a:p>
        </p:txBody>
      </p:sp>
      <p:pic>
        <p:nvPicPr>
          <p:cNvPr id="27649" name="Рисунок 1" descr="Энергомодель 3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3244" y="708454"/>
            <a:ext cx="2943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46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Line 2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77278"/>
            <a:ext cx="7520336" cy="414596"/>
          </a:xfrm>
          <a:noFill/>
        </p:spPr>
        <p:txBody>
          <a:bodyPr lIns="90790" tIns="45393" rIns="90790" bIns="45393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ПАРАМЕТРЫ ЭРИ ДЛЯ ТЕПЛО-МЕХАНИЧЕСКОГО РАСЧЕТА</a:t>
            </a:r>
            <a:r>
              <a:rPr lang="ru-RU" sz="3900" dirty="0" smtClean="0">
                <a:solidFill>
                  <a:schemeClr val="accent2"/>
                </a:solidFill>
              </a:rPr>
              <a:t/>
            </a:r>
            <a:br>
              <a:rPr lang="ru-RU" sz="3900" dirty="0" smtClean="0">
                <a:solidFill>
                  <a:schemeClr val="accent2"/>
                </a:solidFill>
              </a:rPr>
            </a:br>
            <a:r>
              <a:rPr lang="ru-RU" sz="3900" dirty="0" smtClean="0"/>
              <a:t> </a:t>
            </a:r>
            <a:r>
              <a:rPr lang="ru-RU" sz="3900" dirty="0" smtClean="0">
                <a:solidFill>
                  <a:schemeClr val="accent2"/>
                </a:solidFill>
              </a:rPr>
              <a:t/>
            </a:r>
            <a:br>
              <a:rPr lang="ru-RU" sz="3900" dirty="0" smtClean="0">
                <a:solidFill>
                  <a:schemeClr val="accent2"/>
                </a:solidFill>
              </a:rPr>
            </a:br>
            <a:endParaRPr lang="ru-RU" sz="3900" dirty="0" smtClean="0">
              <a:solidFill>
                <a:schemeClr val="accent2"/>
              </a:solidFill>
            </a:endParaRP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120" y="1093266"/>
            <a:ext cx="6420912" cy="46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Line 2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77278"/>
            <a:ext cx="7520336" cy="414596"/>
          </a:xfrm>
          <a:noFill/>
        </p:spPr>
        <p:txBody>
          <a:bodyPr lIns="90790" tIns="45393" rIns="90790" bIns="45393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Arial" charset="0"/>
              </a:rPr>
            </a:b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СФОРМИРОВАННОЕ ИЗОБРАЖЕНИЕ ЭРИ</a:t>
            </a:r>
            <a:r>
              <a:rPr lang="ru-RU" sz="3900" dirty="0" smtClean="0">
                <a:solidFill>
                  <a:schemeClr val="accent2"/>
                </a:solidFill>
              </a:rPr>
              <a:t/>
            </a:r>
            <a:br>
              <a:rPr lang="ru-RU" sz="3900" dirty="0" smtClean="0">
                <a:solidFill>
                  <a:schemeClr val="accent2"/>
                </a:solidFill>
              </a:rPr>
            </a:br>
            <a:r>
              <a:rPr lang="ru-RU" sz="3900" dirty="0" smtClean="0">
                <a:solidFill>
                  <a:schemeClr val="accent2"/>
                </a:solidFill>
              </a:rPr>
              <a:t/>
            </a:r>
            <a:br>
              <a:rPr lang="ru-RU" sz="3900" dirty="0" smtClean="0">
                <a:solidFill>
                  <a:schemeClr val="accent2"/>
                </a:solidFill>
              </a:rPr>
            </a:br>
            <a:endParaRPr lang="ru-RU" sz="3900" dirty="0" smtClean="0">
              <a:solidFill>
                <a:schemeClr val="accent2"/>
              </a:solidFill>
            </a:endParaRPr>
          </a:p>
        </p:txBody>
      </p:sp>
      <p:pic>
        <p:nvPicPr>
          <p:cNvPr id="3584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11" y="1033850"/>
            <a:ext cx="6420911" cy="468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658497"/>
            <a:ext cx="154999" cy="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 sz="2000" dirty="0"/>
          </a:p>
          <a:p>
            <a:pPr eaLnBrk="0" hangingPunct="0"/>
            <a:endParaRPr lang="ru-RU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7424" y="434402"/>
            <a:ext cx="8149154" cy="5190373"/>
          </a:xfrm>
        </p:spPr>
        <p:txBody>
          <a:bodyPr/>
          <a:lstStyle/>
          <a:p>
            <a:pPr algn="ctr" defTabSz="764518">
              <a:spcBef>
                <a:spcPct val="0"/>
              </a:spcBef>
              <a:buNone/>
            </a:pPr>
            <a:endParaRPr lang="ru-RU" sz="4200" b="1" dirty="0" smtClean="0">
              <a:solidFill>
                <a:srgbClr val="000099"/>
              </a:solidFill>
            </a:endParaRPr>
          </a:p>
          <a:p>
            <a:pPr algn="ctr" defTabSz="764518">
              <a:spcBef>
                <a:spcPct val="0"/>
              </a:spcBef>
              <a:buNone/>
            </a:pPr>
            <a:endParaRPr lang="ru-RU" sz="4200" b="1" dirty="0" smtClean="0">
              <a:solidFill>
                <a:srgbClr val="000099"/>
              </a:solidFill>
            </a:endParaRPr>
          </a:p>
          <a:p>
            <a:pPr algn="ctr" defTabSz="764518">
              <a:spcBef>
                <a:spcPct val="0"/>
              </a:spcBef>
              <a:buNone/>
            </a:pPr>
            <a:endParaRPr lang="ru-RU" sz="4200" dirty="0" smtClean="0"/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93070" y="4808483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sp>
        <p:nvSpPr>
          <p:cNvPr id="36869" name="Rectangle 7"/>
          <p:cNvSpPr>
            <a:spLocks noChangeArrowheads="1"/>
          </p:cNvSpPr>
          <p:nvPr/>
        </p:nvSpPr>
        <p:spPr bwMode="auto">
          <a:xfrm>
            <a:off x="0" y="2637795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pic>
        <p:nvPicPr>
          <p:cNvPr id="3687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170" y="1076102"/>
            <a:ext cx="6435660" cy="470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424" y="1272837"/>
            <a:ext cx="8229600" cy="203601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500" b="1" dirty="0" smtClean="0">
                <a:latin typeface="Times New Roman" pitchFamily="18" charset="0"/>
              </a:rPr>
              <a:t>автоматизация процесса проектирования нетиповых конструкций </a:t>
            </a:r>
            <a:r>
              <a:rPr lang="ru-RU" sz="1500" b="1" dirty="0" smtClean="0">
                <a:latin typeface="Times New Roman" pitchFamily="18" charset="0"/>
              </a:rPr>
              <a:t>ЭУПЭ</a:t>
            </a:r>
            <a:r>
              <a:rPr lang="ru-RU" sz="1500" b="1" dirty="0" smtClean="0">
                <a:latin typeface="Times New Roman" pitchFamily="18" charset="0"/>
              </a:rPr>
              <a:t> </a:t>
            </a:r>
            <a:r>
              <a:rPr lang="ru-RU" sz="1500" b="1" dirty="0" smtClean="0">
                <a:latin typeface="Times New Roman" pitchFamily="18" charset="0"/>
              </a:rPr>
              <a:t>с учетом их тепловых режимов;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dirty="0" smtClean="0">
                <a:latin typeface="Times New Roman" pitchFamily="18" charset="0"/>
              </a:rPr>
              <a:t>анализ стационарного и нестационарного тепловых режимов </a:t>
            </a:r>
            <a:r>
              <a:rPr lang="ru-RU" sz="1500" b="1" dirty="0" smtClean="0">
                <a:latin typeface="Times New Roman" pitchFamily="18" charset="0"/>
              </a:rPr>
              <a:t>ЭУПЭ</a:t>
            </a:r>
            <a:r>
              <a:rPr lang="ru-RU" sz="1500" b="1" dirty="0" smtClean="0">
                <a:latin typeface="Times New Roman" pitchFamily="18" charset="0"/>
              </a:rPr>
              <a:t>; </a:t>
            </a:r>
            <a:endParaRPr lang="ru-RU" sz="15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dirty="0" smtClean="0">
                <a:latin typeface="Times New Roman" pitchFamily="18" charset="0"/>
              </a:rPr>
              <a:t>определение температуры выделенных изотермических объемов, температур </a:t>
            </a:r>
            <a:r>
              <a:rPr lang="ru-RU" sz="1500" b="1" dirty="0" err="1" smtClean="0">
                <a:latin typeface="Times New Roman" pitchFamily="18" charset="0"/>
              </a:rPr>
              <a:t>электрорадиоизделий</a:t>
            </a:r>
            <a:r>
              <a:rPr lang="ru-RU" sz="1500" b="1" dirty="0" smtClean="0">
                <a:latin typeface="Times New Roman" pitchFamily="18" charset="0"/>
              </a:rPr>
              <a:t> (ЭРИ), </a:t>
            </a:r>
            <a:r>
              <a:rPr lang="ru-RU" sz="1500" b="1" dirty="0" smtClean="0">
                <a:latin typeface="Times New Roman" pitchFamily="18" charset="0"/>
              </a:rPr>
              <a:t>температурных полей и интегральных температур;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dirty="0" smtClean="0">
                <a:latin typeface="Times New Roman" pitchFamily="18" charset="0"/>
              </a:rPr>
              <a:t>использование имеющейся базы данных со справочными геометрическими и теплофизическими параметрами ЭРИ и конструкционных материалов;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dirty="0" smtClean="0">
                <a:latin typeface="Times New Roman" pitchFamily="18" charset="0"/>
              </a:rPr>
              <a:t>графический ввод исходных данных для конструкций.</a:t>
            </a:r>
          </a:p>
        </p:txBody>
      </p:sp>
      <p:sp>
        <p:nvSpPr>
          <p:cNvPr id="277512" name="Text Box 8"/>
          <p:cNvSpPr txBox="1">
            <a:spLocks noChangeArrowheads="1"/>
          </p:cNvSpPr>
          <p:nvPr/>
        </p:nvSpPr>
        <p:spPr bwMode="auto">
          <a:xfrm>
            <a:off x="619433" y="938783"/>
            <a:ext cx="2310134" cy="3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689" tIns="38345" rIns="76689" bIns="38345">
            <a:spAutoFit/>
          </a:bodyPr>
          <a:lstStyle/>
          <a:p>
            <a:pPr defTabSz="764518">
              <a:spcBef>
                <a:spcPct val="50000"/>
              </a:spcBef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Возможности:</a:t>
            </a:r>
          </a:p>
        </p:txBody>
      </p:sp>
      <p:sp>
        <p:nvSpPr>
          <p:cNvPr id="277514" name="Line 10"/>
          <p:cNvSpPr>
            <a:spLocks noChangeShapeType="1"/>
          </p:cNvSpPr>
          <p:nvPr/>
        </p:nvSpPr>
        <p:spPr bwMode="auto">
          <a:xfrm>
            <a:off x="8037872" y="6468491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27751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758" y="3608571"/>
            <a:ext cx="2115723" cy="228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9232" y="3848878"/>
            <a:ext cx="2981856" cy="200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0081" y="4028448"/>
            <a:ext cx="2920181" cy="182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8" name="Rectangle 14"/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68107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ТЕХНОЛОГИЯ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АНАЛИЗА И ОБЕСПЕЧЕНИЯ ТЕПЛОВЫХ </a:t>
            </a:r>
            <a:b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ХАРАКТЕРИСТИК КОНСТРУКЦИЙ </a:t>
            </a:r>
            <a:r>
              <a:rPr lang="en-US" sz="17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конструкций</a:t>
            </a:r>
            <a:r>
              <a:rPr lang="en-US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элементов</a:t>
            </a:r>
            <a:r>
              <a:rPr lang="en-US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17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устройств</a:t>
            </a:r>
            <a:r>
              <a:rPr lang="en-US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, </a:t>
            </a:r>
            <a:r>
              <a:rPr lang="en-US" sz="17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приборов</a:t>
            </a:r>
            <a:r>
              <a:rPr lang="en-US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en-US" sz="17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для</a:t>
            </a:r>
            <a:r>
              <a:rPr lang="en-US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US" sz="17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энергетики</a:t>
            </a:r>
            <a:r>
              <a:rPr lang="en-US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(ЭУПЭ)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«ЭНЕРГОМОДЕЛЬ-Т»</a:t>
            </a:r>
            <a:endParaRPr lang="ru-RU" sz="17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77519" name="Rectangle 15"/>
          <p:cNvSpPr>
            <a:spLocks noChangeArrowheads="1"/>
          </p:cNvSpPr>
          <p:nvPr/>
        </p:nvSpPr>
        <p:spPr bwMode="auto">
          <a:xfrm>
            <a:off x="922445" y="3224700"/>
            <a:ext cx="7487904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 anchor="ctr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Тепловые модели типовых конструкций, синтезируемые автоматически:</a:t>
            </a:r>
          </a:p>
        </p:txBody>
      </p:sp>
      <p:sp>
        <p:nvSpPr>
          <p:cNvPr id="277520" name="Rectangle 16"/>
          <p:cNvSpPr>
            <a:spLocks noChangeArrowheads="1"/>
          </p:cNvSpPr>
          <p:nvPr/>
        </p:nvSpPr>
        <p:spPr bwMode="auto">
          <a:xfrm>
            <a:off x="557757" y="5799421"/>
            <a:ext cx="2275323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 anchor="ctr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многоэтажный шкаф</a:t>
            </a:r>
          </a:p>
        </p:txBody>
      </p:sp>
      <p:sp>
        <p:nvSpPr>
          <p:cNvPr id="277521" name="Rectangle 17"/>
          <p:cNvSpPr>
            <a:spLocks noChangeArrowheads="1"/>
          </p:cNvSpPr>
          <p:nvPr/>
        </p:nvSpPr>
        <p:spPr bwMode="auto">
          <a:xfrm>
            <a:off x="3294254" y="5799421"/>
            <a:ext cx="2268013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 anchor="ctr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блок кассетного типа</a:t>
            </a:r>
          </a:p>
        </p:txBody>
      </p:sp>
      <p:sp>
        <p:nvSpPr>
          <p:cNvPr id="277522" name="Rectangle 18"/>
          <p:cNvSpPr>
            <a:spLocks noChangeArrowheads="1"/>
          </p:cNvSpPr>
          <p:nvPr/>
        </p:nvSpPr>
        <p:spPr bwMode="auto">
          <a:xfrm>
            <a:off x="6335103" y="5799421"/>
            <a:ext cx="2398241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 anchor="ctr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блок модульного типа</a:t>
            </a:r>
          </a:p>
        </p:txBody>
      </p:sp>
      <p:pic>
        <p:nvPicPr>
          <p:cNvPr id="13" name="Рисунок 1" descr="Энергомодель 3а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775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7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2" grpId="0" autoUpdateAnimBg="0"/>
      <p:bldP spid="277512" grpId="1"/>
      <p:bldP spid="277514" grpId="0" animBg="1"/>
      <p:bldP spid="277519" grpId="0"/>
      <p:bldP spid="277520" grpId="0"/>
      <p:bldP spid="277521" grpId="0"/>
      <p:bldP spid="2775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119" name="Object 31"/>
          <p:cNvGraphicFramePr>
            <a:graphicFrameLocks noChangeAspect="1"/>
          </p:cNvGraphicFramePr>
          <p:nvPr>
            <p:ph sz="quarter" idx="3"/>
          </p:nvPr>
        </p:nvGraphicFramePr>
        <p:xfrm>
          <a:off x="3660282" y="4028448"/>
          <a:ext cx="2084886" cy="2096747"/>
        </p:xfrm>
        <a:graphic>
          <a:graphicData uri="http://schemas.openxmlformats.org/presentationml/2006/ole">
            <p:oleObj spid="_x0000_s1026" name="Точечный рисунок" r:id="rId5" imgW="3638095" imgH="3715269" progId="PBrush">
              <p:embed/>
            </p:oleObj>
          </a:graphicData>
        </a:graphic>
      </p:graphicFrame>
      <p:graphicFrame>
        <p:nvGraphicFramePr>
          <p:cNvPr id="21711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801776" y="3992798"/>
          <a:ext cx="2169354" cy="2156164"/>
        </p:xfrm>
        <a:graphic>
          <a:graphicData uri="http://schemas.openxmlformats.org/presentationml/2006/ole">
            <p:oleObj spid="_x0000_s1027" name="Точечный рисунок" r:id="rId6" imgW="4001058" imgH="4038095" progId="PBrush">
              <p:embed/>
            </p:oleObj>
          </a:graphicData>
        </a:graphic>
      </p:graphicFrame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ТЕХНОЛОГИЯ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АНАЛИЗА </a:t>
            </a:r>
            <a:b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ТИПОВЫХ КОНСТРУКЦИЙ БЛОКОВ ЭУПЭ НА МЕХАНИЧЕСКИЕ ВОЗДЕЙСТВИЯ 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«ЭНЕРГОМОДЕЛЬ-М»</a:t>
            </a:r>
            <a: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19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679768" y="1239828"/>
            <a:ext cx="2371808" cy="3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01" tIns="38351" rIns="76701" bIns="38351">
            <a:spAutoFit/>
          </a:bodyPr>
          <a:lstStyle/>
          <a:p>
            <a:pPr defTabSz="765850">
              <a:spcBef>
                <a:spcPct val="50000"/>
              </a:spcBef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Возможности:</a:t>
            </a:r>
          </a:p>
        </p:txBody>
      </p:sp>
      <p:graphicFrame>
        <p:nvGraphicFramePr>
          <p:cNvPr id="217122" name="Object 34"/>
          <p:cNvGraphicFramePr>
            <a:graphicFrameLocks noChangeAspect="1"/>
          </p:cNvGraphicFramePr>
          <p:nvPr/>
        </p:nvGraphicFramePr>
        <p:xfrm>
          <a:off x="4423176" y="1847198"/>
          <a:ext cx="3823855" cy="2339695"/>
        </p:xfrm>
        <a:graphic>
          <a:graphicData uri="http://schemas.openxmlformats.org/presentationml/2006/ole">
            <p:oleObj spid="_x0000_s1028" name="Точечный рисунок" r:id="rId7" imgW="3924848" imgH="2438095" progId="PBrush">
              <p:embed/>
            </p:oleObj>
          </a:graphicData>
        </a:graphic>
      </p:graphicFrame>
      <p:sp>
        <p:nvSpPr>
          <p:cNvPr id="217129" name="Text Box 41"/>
          <p:cNvSpPr txBox="1">
            <a:spLocks noChangeArrowheads="1"/>
          </p:cNvSpPr>
          <p:nvPr/>
        </p:nvSpPr>
        <p:spPr bwMode="auto">
          <a:xfrm>
            <a:off x="5363050" y="2638099"/>
            <a:ext cx="2310134" cy="60120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77233" tIns="38617" rIns="77233" bIns="38617">
            <a:spAutoFit/>
          </a:bodyPr>
          <a:lstStyle/>
          <a:p>
            <a:pPr algn="ctr" defTabSz="765850">
              <a:spcBef>
                <a:spcPct val="50000"/>
              </a:spcBef>
              <a:defRPr/>
            </a:pPr>
            <a:r>
              <a:rPr lang="ru-RU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Блок </a:t>
            </a:r>
            <a:r>
              <a:rPr lang="ru-RU" sz="17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этажерочного</a:t>
            </a:r>
            <a:r>
              <a:rPr lang="ru-RU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типа</a:t>
            </a:r>
          </a:p>
        </p:txBody>
      </p:sp>
      <p:sp>
        <p:nvSpPr>
          <p:cNvPr id="217130" name="Rectangle 42"/>
          <p:cNvSpPr>
            <a:spLocks noChangeArrowheads="1"/>
          </p:cNvSpPr>
          <p:nvPr/>
        </p:nvSpPr>
        <p:spPr bwMode="auto">
          <a:xfrm>
            <a:off x="3233920" y="5132278"/>
            <a:ext cx="2796830" cy="6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18" tIns="38359" rIns="76718" bIns="38359">
            <a:spAutoFit/>
          </a:bodyPr>
          <a:lstStyle/>
          <a:p>
            <a:pPr algn="ctr" defTabSz="765850">
              <a:defRPr/>
            </a:pPr>
            <a:r>
              <a:rPr lang="ru-RU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Блок цилиндрического  типа</a:t>
            </a:r>
          </a:p>
        </p:txBody>
      </p:sp>
      <p:sp>
        <p:nvSpPr>
          <p:cNvPr id="217131" name="Rectangle 43"/>
          <p:cNvSpPr>
            <a:spLocks noChangeArrowheads="1"/>
          </p:cNvSpPr>
          <p:nvPr/>
        </p:nvSpPr>
        <p:spPr bwMode="auto">
          <a:xfrm>
            <a:off x="679767" y="5132278"/>
            <a:ext cx="2121435" cy="339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>
            <a:spAutoFit/>
          </a:bodyPr>
          <a:lstStyle/>
          <a:p>
            <a:pPr defTabSz="765850">
              <a:defRPr/>
            </a:pPr>
            <a:r>
              <a:rPr lang="ru-RU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Блок </a:t>
            </a:r>
            <a:r>
              <a:rPr lang="ru-RU" sz="17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касетного</a:t>
            </a:r>
            <a:r>
              <a:rPr lang="ru-RU" sz="1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типа</a:t>
            </a:r>
          </a:p>
        </p:txBody>
      </p:sp>
      <p:sp>
        <p:nvSpPr>
          <p:cNvPr id="217133" name="Line 45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1" y="1600289"/>
            <a:ext cx="7885024" cy="2496819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проводить расчет на следующие виды механических воздействий</a:t>
            </a:r>
            <a:r>
              <a:rPr lang="ru-RU" sz="15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гармоническая вибрация;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случайная вибрация;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удар;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линейное ускорение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прогиб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анализ блоков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кассетного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5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этажерочного</a:t>
            </a:r>
            <a:r>
              <a:rPr lang="ru-RU" sz="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цилиндрического типа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15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шкафы радиоэлектронных средств</a:t>
            </a:r>
          </a:p>
        </p:txBody>
      </p:sp>
      <p:pic>
        <p:nvPicPr>
          <p:cNvPr id="12" name="Рисунок 1" descr="Энергомодель 3а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17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217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7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7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2000"/>
                                        <p:tgtEl>
                                          <p:spTgt spid="21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7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7" grpId="0" build="allAtOnce" autoUpdateAnimBg="0"/>
      <p:bldP spid="2171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ТЕХНОЛОГИЯ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АНАЛИЗА </a:t>
            </a:r>
            <a:b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ТИПОВЫХ КОНСТРУКЦИЙ БЛОКОВ ЭУПЭ НА МЕХАНИЧЕСКИЕ ВОЗДЕЙСТВИЯ 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«ЭНЕРГОМОДЕЛЬ-М» </a:t>
            </a:r>
            <a: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19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64556" name="Line 12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3994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89" y="1392990"/>
            <a:ext cx="2421417" cy="171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3585" y="1392991"/>
            <a:ext cx="2413372" cy="170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2091" y="1213420"/>
            <a:ext cx="2421417" cy="2022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089" y="3190014"/>
            <a:ext cx="1945447" cy="135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3809" y="3369584"/>
            <a:ext cx="1930698" cy="164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4545" y="3190013"/>
            <a:ext cx="1891816" cy="126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2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11666" y="4626576"/>
            <a:ext cx="2311474" cy="1387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2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7089" y="4626576"/>
            <a:ext cx="1946787" cy="14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2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04545" y="4687312"/>
            <a:ext cx="1885112" cy="1267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2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32335" y="3129277"/>
            <a:ext cx="1885112" cy="13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" descr="Энергомодель 3аа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922" name="Object 18"/>
          <p:cNvGraphicFramePr>
            <a:graphicFrameLocks noChangeAspect="1"/>
          </p:cNvGraphicFramePr>
          <p:nvPr/>
        </p:nvGraphicFramePr>
        <p:xfrm>
          <a:off x="2748563" y="3854160"/>
          <a:ext cx="2334268" cy="1688752"/>
        </p:xfrm>
        <a:graphic>
          <a:graphicData uri="http://schemas.openxmlformats.org/presentationml/2006/ole">
            <p:oleObj spid="_x0000_s2050" name="Точечный рисунок" r:id="rId5" imgW="3924848" imgH="2438095" progId="PBrush">
              <p:embed/>
            </p:oleObj>
          </a:graphicData>
        </a:graphic>
      </p:graphicFrame>
      <p:graphicFrame>
        <p:nvGraphicFramePr>
          <p:cNvPr id="251918" name="Object 14"/>
          <p:cNvGraphicFramePr>
            <a:graphicFrameLocks noChangeAspect="1"/>
          </p:cNvGraphicFramePr>
          <p:nvPr/>
        </p:nvGraphicFramePr>
        <p:xfrm>
          <a:off x="202456" y="3914896"/>
          <a:ext cx="2839735" cy="2218221"/>
        </p:xfrm>
        <a:graphic>
          <a:graphicData uri="http://schemas.openxmlformats.org/presentationml/2006/ole">
            <p:oleObj spid="_x0000_s2051" name="Точечный рисунок" r:id="rId6" imgW="3734321" imgH="2962689" progId="PBrush">
              <p:embed/>
            </p:oleObj>
          </a:graphicData>
        </a:graphic>
      </p:graphicFrame>
      <p:pic>
        <p:nvPicPr>
          <p:cNvPr id="25190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7423" y="1420718"/>
            <a:ext cx="2316838" cy="1723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1910" name="Text Box 6"/>
          <p:cNvSpPr txBox="1">
            <a:spLocks noChangeArrowheads="1"/>
          </p:cNvSpPr>
          <p:nvPr/>
        </p:nvSpPr>
        <p:spPr bwMode="auto">
          <a:xfrm>
            <a:off x="437088" y="632457"/>
            <a:ext cx="2316838" cy="77109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6706" tIns="38353" rIns="76706" bIns="38353"/>
          <a:lstStyle/>
          <a:p>
            <a:pPr algn="ctr" defTabSz="764518">
              <a:defRPr/>
            </a:pPr>
            <a:r>
              <a:rPr lang="ru-RU" sz="1200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Зависимости ускорений от частоты и времени в контрольных точках и узлах конструкции</a:t>
            </a:r>
            <a:endParaRPr lang="ru-RU" sz="1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defTabSz="764518">
              <a:defRPr/>
            </a:pPr>
            <a:endParaRPr lang="ru-RU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251911" name="Text Box 7"/>
          <p:cNvSpPr txBox="1">
            <a:spLocks noChangeArrowheads="1"/>
          </p:cNvSpPr>
          <p:nvPr/>
        </p:nvSpPr>
        <p:spPr bwMode="auto">
          <a:xfrm>
            <a:off x="6761466" y="632458"/>
            <a:ext cx="1835503" cy="57832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6706" tIns="38353" rIns="76706" bIns="38353"/>
          <a:lstStyle/>
          <a:p>
            <a:pPr algn="ctr" defTabSz="764518">
              <a:defRPr/>
            </a:pPr>
            <a:r>
              <a:rPr lang="ru-RU" sz="1200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Деформации блоков</a:t>
            </a:r>
            <a:endParaRPr lang="ru-RU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437088" y="3186053"/>
            <a:ext cx="2414714" cy="77901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6706" tIns="38353" rIns="76706" bIns="38353"/>
          <a:lstStyle/>
          <a:p>
            <a:pPr algn="ctr" defTabSz="764518">
              <a:defRPr/>
            </a:pPr>
            <a:r>
              <a:rPr lang="ru-RU" sz="1200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Перемещения, прогибы, ускорения и напряжения участков конструкции блоков</a:t>
            </a:r>
          </a:p>
          <a:p>
            <a:pPr algn="just" defTabSz="764518">
              <a:defRPr/>
            </a:pPr>
            <a:endParaRPr lang="ru-RU" sz="8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defTabSz="764518">
              <a:defRPr/>
            </a:pPr>
            <a:endParaRPr lang="ru-RU" dirty="0"/>
          </a:p>
        </p:txBody>
      </p:sp>
      <p:sp>
        <p:nvSpPr>
          <p:cNvPr id="251913" name="Line 9"/>
          <p:cNvSpPr>
            <a:spLocks noChangeShapeType="1"/>
          </p:cNvSpPr>
          <p:nvPr/>
        </p:nvSpPr>
        <p:spPr bwMode="auto">
          <a:xfrm flipH="1" flipV="1">
            <a:off x="2869231" y="1787781"/>
            <a:ext cx="386140" cy="481935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251914" name="Line 10"/>
          <p:cNvSpPr>
            <a:spLocks noChangeShapeType="1"/>
          </p:cNvSpPr>
          <p:nvPr/>
        </p:nvSpPr>
        <p:spPr bwMode="auto">
          <a:xfrm flipV="1">
            <a:off x="5423385" y="2231424"/>
            <a:ext cx="482674" cy="480615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251916" name="Text Box 12"/>
          <p:cNvSpPr txBox="1">
            <a:spLocks noChangeArrowheads="1"/>
          </p:cNvSpPr>
          <p:nvPr/>
        </p:nvSpPr>
        <p:spPr bwMode="auto">
          <a:xfrm>
            <a:off x="3294254" y="691874"/>
            <a:ext cx="2799512" cy="115532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6706" tIns="38353" rIns="76706" bIns="38353"/>
          <a:lstStyle/>
          <a:p>
            <a:pPr algn="ctr" defTabSz="764518">
              <a:defRPr/>
            </a:pPr>
            <a:r>
              <a:rPr lang="ru-RU" sz="1200" dirty="0"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Подсистема включает в себя Базу данных со справочными геометрическими, теплофизическими и физико-механическими параметрами конструкционных материалов.</a:t>
            </a:r>
          </a:p>
          <a:p>
            <a:pPr algn="ctr" defTabSz="764518">
              <a:defRPr/>
            </a:pPr>
            <a:endParaRPr lang="ru-RU" sz="12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urier New" pitchFamily="49" charset="0"/>
            </a:endParaRPr>
          </a:p>
          <a:p>
            <a:pPr defTabSz="764518">
              <a:defRPr/>
            </a:pPr>
            <a:endParaRPr lang="ru-RU" dirty="0"/>
          </a:p>
        </p:txBody>
      </p:sp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6701131" y="3427680"/>
            <a:ext cx="2178739" cy="73148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6706" tIns="38353" rIns="76706" bIns="38353"/>
          <a:lstStyle/>
          <a:p>
            <a:pPr algn="ctr" defTabSz="764518">
              <a:defRPr/>
            </a:pPr>
            <a:r>
              <a:rPr lang="ru-RU" sz="1200" i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pitchFamily="49" charset="0"/>
              </a:rPr>
              <a:t>Распределение ускорений на резонансной частоте</a:t>
            </a:r>
          </a:p>
        </p:txBody>
      </p:sp>
      <p:graphicFrame>
        <p:nvGraphicFramePr>
          <p:cNvPr id="251919" name="Object 15"/>
          <p:cNvGraphicFramePr>
            <a:graphicFrameLocks noChangeAspect="1"/>
          </p:cNvGraphicFramePr>
          <p:nvPr/>
        </p:nvGraphicFramePr>
        <p:xfrm>
          <a:off x="3173585" y="1907935"/>
          <a:ext cx="1641093" cy="1843236"/>
        </p:xfrm>
        <a:graphic>
          <a:graphicData uri="http://schemas.openxmlformats.org/presentationml/2006/ole">
            <p:oleObj spid="_x0000_s2052" name="Точечный рисунок" r:id="rId8" imgW="4001058" imgH="4038095" progId="PBrush">
              <p:embed/>
            </p:oleObj>
          </a:graphicData>
        </a:graphic>
      </p:graphicFrame>
      <p:graphicFrame>
        <p:nvGraphicFramePr>
          <p:cNvPr id="251920" name="Object 16"/>
          <p:cNvGraphicFramePr>
            <a:graphicFrameLocks noChangeAspect="1"/>
          </p:cNvGraphicFramePr>
          <p:nvPr/>
        </p:nvGraphicFramePr>
        <p:xfrm>
          <a:off x="4999704" y="3794742"/>
          <a:ext cx="1823437" cy="2371384"/>
        </p:xfrm>
        <a:graphic>
          <a:graphicData uri="http://schemas.openxmlformats.org/presentationml/2006/ole">
            <p:oleObj spid="_x0000_s2053" name="Точечный рисунок" r:id="rId9" imgW="3638095" imgH="3715269" progId="PBrush">
              <p:embed/>
            </p:oleObj>
          </a:graphicData>
        </a:graphic>
      </p:graphicFrame>
      <p:sp>
        <p:nvSpPr>
          <p:cNvPr id="251921" name="Line 17"/>
          <p:cNvSpPr>
            <a:spLocks noChangeShapeType="1"/>
          </p:cNvSpPr>
          <p:nvPr/>
        </p:nvSpPr>
        <p:spPr bwMode="auto">
          <a:xfrm flipH="1">
            <a:off x="2564879" y="3732686"/>
            <a:ext cx="386140" cy="287841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graphicFrame>
        <p:nvGraphicFramePr>
          <p:cNvPr id="251924" name="Object 20"/>
          <p:cNvGraphicFramePr>
            <a:graphicFrameLocks noChangeAspect="1"/>
          </p:cNvGraphicFramePr>
          <p:nvPr/>
        </p:nvGraphicFramePr>
        <p:xfrm>
          <a:off x="6681020" y="1189654"/>
          <a:ext cx="2078182" cy="1668947"/>
        </p:xfrm>
        <a:graphic>
          <a:graphicData uri="http://schemas.openxmlformats.org/presentationml/2006/ole">
            <p:oleObj spid="_x0000_s2054" name="Точечный рисунок" r:id="rId10" imgW="4133333" imgH="3371429" progId="PBrush">
              <p:embed/>
            </p:oleObj>
          </a:graphicData>
        </a:graphic>
      </p:graphicFrame>
      <p:graphicFrame>
        <p:nvGraphicFramePr>
          <p:cNvPr id="251925" name="Object 21"/>
          <p:cNvGraphicFramePr>
            <a:graphicFrameLocks noChangeAspect="1"/>
          </p:cNvGraphicFramePr>
          <p:nvPr/>
        </p:nvGraphicFramePr>
        <p:xfrm>
          <a:off x="7234755" y="4036371"/>
          <a:ext cx="1665227" cy="2105989"/>
        </p:xfrm>
        <a:graphic>
          <a:graphicData uri="http://schemas.openxmlformats.org/presentationml/2006/ole">
            <p:oleObj spid="_x0000_s2055" name="Точечный рисунок" r:id="rId11" imgW="1943371" imgH="2495238" progId="PBrush">
              <p:embed/>
            </p:oleObj>
          </a:graphicData>
        </a:graphic>
      </p:graphicFrame>
      <p:sp>
        <p:nvSpPr>
          <p:cNvPr id="251915" name="Line 11"/>
          <p:cNvSpPr>
            <a:spLocks noChangeShapeType="1"/>
          </p:cNvSpPr>
          <p:nvPr/>
        </p:nvSpPr>
        <p:spPr bwMode="auto">
          <a:xfrm>
            <a:off x="6761466" y="4646381"/>
            <a:ext cx="547031" cy="0"/>
          </a:xfrm>
          <a:prstGeom prst="line">
            <a:avLst/>
          </a:prstGeom>
          <a:noFill/>
          <a:ln w="76200" cmpd="tri">
            <a:solidFill>
              <a:srgbClr val="FF6600"/>
            </a:solidFill>
            <a:round/>
            <a:headEnd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251926" name="Rectangle 22"/>
          <p:cNvSpPr>
            <a:spLocks noChangeArrowheads="1"/>
          </p:cNvSpPr>
          <p:nvPr/>
        </p:nvSpPr>
        <p:spPr bwMode="auto">
          <a:xfrm>
            <a:off x="2322201" y="266715"/>
            <a:ext cx="4369782" cy="3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06" tIns="38353" rIns="76706" bIns="38353">
            <a:spAutoFit/>
          </a:bodyPr>
          <a:lstStyle/>
          <a:p>
            <a:pPr defTabSz="764518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ГРАФИЧЕСКИЙ ВИД РЕЗУЛЬТАТОВ РАСЧЕТА</a:t>
            </a:r>
          </a:p>
        </p:txBody>
      </p:sp>
      <p:sp>
        <p:nvSpPr>
          <p:cNvPr id="251927" name="Line 2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20" name="Рисунок 1" descr="Энергомодель 3а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1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19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1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1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19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19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51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1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1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1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5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25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3" grpId="0" animBg="1"/>
      <p:bldP spid="251914" grpId="0" animBg="1"/>
      <p:bldP spid="251921" grpId="0" animBg="1"/>
      <p:bldP spid="251915" grpId="0" animBg="1"/>
      <p:bldP spid="2519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87" name="Rectangle 19"/>
          <p:cNvSpPr>
            <a:spLocks noChangeArrowheads="1"/>
          </p:cNvSpPr>
          <p:nvPr/>
        </p:nvSpPr>
        <p:spPr bwMode="auto">
          <a:xfrm>
            <a:off x="2322201" y="266715"/>
            <a:ext cx="4369782" cy="35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06" tIns="38353" rIns="76706" bIns="38353">
            <a:spAutoFit/>
          </a:bodyPr>
          <a:lstStyle/>
          <a:p>
            <a:pPr defTabSz="764518"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ГРАФИЧЕСКИЙ ВИД РЕЗУЛЬТАТОВ РАСЧЕТА</a:t>
            </a:r>
          </a:p>
        </p:txBody>
      </p:sp>
      <p:sp>
        <p:nvSpPr>
          <p:cNvPr id="365588" name="Line 20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287133" y="1037811"/>
            <a:ext cx="7056433" cy="4472092"/>
            <a:chOff x="249" y="777"/>
            <a:chExt cx="5262" cy="3388"/>
          </a:xfrm>
        </p:grpSpPr>
        <p:pic>
          <p:nvPicPr>
            <p:cNvPr id="40968" name="Picture 2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777"/>
              <a:ext cx="2722" cy="2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9" name="Picture 2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5" y="868"/>
              <a:ext cx="414" cy="1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0" name="Picture 2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7" y="2138"/>
              <a:ext cx="2994" cy="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1" name="Rectangle 26"/>
            <p:cNvSpPr>
              <a:spLocks noChangeArrowheads="1"/>
            </p:cNvSpPr>
            <p:nvPr/>
          </p:nvSpPr>
          <p:spPr bwMode="auto">
            <a:xfrm>
              <a:off x="3084" y="1842"/>
              <a:ext cx="204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defTabSz="764518"/>
              <a:r>
                <a:rPr lang="ru-RU" dirty="0">
                  <a:solidFill>
                    <a:srgbClr val="000000"/>
                  </a:solidFill>
                </a:rPr>
                <a:t>АЧХ узлов модели блока</a:t>
              </a:r>
              <a:r>
                <a:rPr lang="ru-RU" b="1" dirty="0">
                  <a:solidFill>
                    <a:srgbClr val="000000"/>
                  </a:solidFill>
                </a:rPr>
                <a:t> </a:t>
              </a:r>
              <a:endParaRPr lang="ru-RU" dirty="0"/>
            </a:p>
          </p:txBody>
        </p:sp>
        <p:sp>
          <p:nvSpPr>
            <p:cNvPr id="40972" name="Line 27"/>
            <p:cNvSpPr>
              <a:spLocks noChangeShapeType="1"/>
            </p:cNvSpPr>
            <p:nvPr/>
          </p:nvSpPr>
          <p:spPr bwMode="auto">
            <a:xfrm>
              <a:off x="1519" y="1366"/>
              <a:ext cx="1860" cy="16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Line 28"/>
            <p:cNvSpPr>
              <a:spLocks noChangeShapeType="1"/>
            </p:cNvSpPr>
            <p:nvPr/>
          </p:nvSpPr>
          <p:spPr bwMode="auto">
            <a:xfrm>
              <a:off x="1927" y="1049"/>
              <a:ext cx="1452" cy="18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4" name="Line 29"/>
            <p:cNvSpPr>
              <a:spLocks noChangeShapeType="1"/>
            </p:cNvSpPr>
            <p:nvPr/>
          </p:nvSpPr>
          <p:spPr bwMode="auto">
            <a:xfrm>
              <a:off x="2540" y="1434"/>
              <a:ext cx="839" cy="1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Line 30"/>
            <p:cNvSpPr>
              <a:spLocks noChangeShapeType="1"/>
            </p:cNvSpPr>
            <p:nvPr/>
          </p:nvSpPr>
          <p:spPr bwMode="auto">
            <a:xfrm>
              <a:off x="1360" y="868"/>
              <a:ext cx="2019" cy="20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5" name="Text Box 31"/>
          <p:cNvSpPr txBox="1">
            <a:spLocks noChangeArrowheads="1"/>
          </p:cNvSpPr>
          <p:nvPr/>
        </p:nvSpPr>
        <p:spPr bwMode="auto">
          <a:xfrm>
            <a:off x="1480202" y="562478"/>
            <a:ext cx="5792094" cy="6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 algn="ctr" defTabSz="764518"/>
            <a:r>
              <a:rPr lang="ru-RU" dirty="0">
                <a:solidFill>
                  <a:srgbClr val="000000"/>
                </a:solidFill>
              </a:rPr>
              <a:t>Поле ускорений в блоке на резонансной частоте колебаний</a:t>
            </a:r>
            <a:endParaRPr lang="ru-RU" dirty="0"/>
          </a:p>
        </p:txBody>
      </p:sp>
      <p:pic>
        <p:nvPicPr>
          <p:cNvPr id="14" name="Рисунок 1" descr="Энергомодель 3а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6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8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Line 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557757" y="364399"/>
            <a:ext cx="8453508" cy="6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18" tIns="38359" rIns="76718" bIns="38359" anchor="ctr">
            <a:spAutoFit/>
          </a:bodyPr>
          <a:lstStyle/>
          <a:p>
            <a:pPr algn="ctr" defTabSz="764518" eaLnBrk="0" hangingPunct="0"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АНАЛИЗА ТИПОВЫХ КОНСТРУКЦИЙ ШКАФОВ И СТОЕК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ЭУПЭ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МЕХАНИЧЕСКИЕ ВОЗДЕЙСТВИЯ 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«ЭНЕРГОМОДЕЛЬ-М-ШКАФ»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4036" name="Рисунок 10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445" y="1213420"/>
            <a:ext cx="2997945" cy="210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Рисунок 11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344" y="1213421"/>
            <a:ext cx="3837262" cy="294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Рисунок 12" descr="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111" y="3369584"/>
            <a:ext cx="3264756" cy="27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Объект 13"/>
          <p:cNvPicPr>
            <a:picLocks noChangeArrowheads="1"/>
          </p:cNvPicPr>
          <p:nvPr/>
        </p:nvPicPr>
        <p:blipFill>
          <a:blip r:embed="rId6" cstate="print"/>
          <a:srcRect l="-4494" t="-60954" r="-6866" b="-32382"/>
          <a:stretch>
            <a:fillRect/>
          </a:stretch>
        </p:blipFill>
        <p:spPr bwMode="auto">
          <a:xfrm>
            <a:off x="5666062" y="3967712"/>
            <a:ext cx="2711022" cy="30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Объект 14"/>
          <p:cNvPicPr>
            <a:picLocks noChangeArrowheads="1"/>
          </p:cNvPicPr>
          <p:nvPr/>
        </p:nvPicPr>
        <p:blipFill>
          <a:blip r:embed="rId7" cstate="print"/>
          <a:srcRect l="-4552" t="-60954" r="-6184" b="-32382"/>
          <a:stretch>
            <a:fillRect/>
          </a:stretch>
        </p:blipFill>
        <p:spPr bwMode="auto">
          <a:xfrm>
            <a:off x="1348808" y="5824151"/>
            <a:ext cx="2883980" cy="30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4329323" y="4478948"/>
            <a:ext cx="4377589" cy="1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 anchor="ctr">
            <a:spAutoFit/>
          </a:bodyPr>
          <a:lstStyle/>
          <a:p>
            <a:pPr indent="383591" algn="just" eaLnBrk="0" hangingPunct="0"/>
            <a:r>
              <a:rPr lang="ru-RU" sz="1000" dirty="0" smtClean="0">
                <a:cs typeface="Times New Roman" pitchFamily="18" charset="0"/>
              </a:rPr>
              <a:t>Технология</a:t>
            </a:r>
            <a:r>
              <a:rPr lang="ru-RU" sz="1000" dirty="0" smtClean="0">
                <a:cs typeface="Times New Roman" pitchFamily="18" charset="0"/>
              </a:rPr>
              <a:t> </a:t>
            </a:r>
            <a:r>
              <a:rPr lang="ru-RU" sz="1000" dirty="0">
                <a:cs typeface="Times New Roman" pitchFamily="18" charset="0"/>
              </a:rPr>
              <a:t>предназначена для расчета механических характеристик типовых конструкций шкафов и стоек </a:t>
            </a:r>
            <a:r>
              <a:rPr lang="ru-RU" sz="1000" dirty="0" smtClean="0">
                <a:cs typeface="Times New Roman" pitchFamily="18" charset="0"/>
              </a:rPr>
              <a:t>ЭУПЭ </a:t>
            </a:r>
            <a:r>
              <a:rPr lang="ru-RU" sz="1000" dirty="0">
                <a:cs typeface="Times New Roman" pitchFamily="18" charset="0"/>
              </a:rPr>
              <a:t>при воздействии гармонической и случайной вибраций, одиночных и многократных ударов, линейных ускорений. Графический интерфейс ввода-вывода информации  позволяет осуществить ввод конструкции по имеющемуся сборочному чертежу, а также  отобразить результаты расчета механических характеристик конструкций. </a:t>
            </a:r>
            <a:r>
              <a:rPr lang="ru-RU" sz="1000" dirty="0" smtClean="0">
                <a:cs typeface="Times New Roman" pitchFamily="18" charset="0"/>
              </a:rPr>
              <a:t>Реализована </a:t>
            </a:r>
            <a:r>
              <a:rPr lang="ru-RU" sz="1000" dirty="0">
                <a:cs typeface="Times New Roman" pitchFamily="18" charset="0"/>
              </a:rPr>
              <a:t>локальная база данных, содержащая физико-механические параметры конструкционных материалов, необходимые для расчета механических характеристик.</a:t>
            </a:r>
            <a:endParaRPr lang="ru-RU" dirty="0"/>
          </a:p>
        </p:txBody>
      </p:sp>
      <p:pic>
        <p:nvPicPr>
          <p:cNvPr id="10" name="Рисунок 1" descr="Энергомодель 3а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630159" y="314249"/>
            <a:ext cx="7347378" cy="155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76706" tIns="38353" rIns="76706" bIns="38353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АНАЛИЗА И ОБЕСПЕЧЕНИЯ СТОЙКОСТИ ПРОИЗВОЛЬНЫХ ОБЪЕМНЫХ КОНСТРУКЦИЙ 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ЭУПЭ, </a:t>
            </a:r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СОЗДАННЫХ В СИСТЕМАХ PROENGINEER, SOLIDWORKS И ДРУГИХ CAD-СИСТЕМАХ В ФОРМАТАХ 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IGES, </a:t>
            </a: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STEP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12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SAT, К МЕХАНИЧЕСКИМ </a:t>
            </a:r>
            <a:r>
              <a:rPr lang="ru-RU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ВОЗДЕЙСТВИЯМ</a:t>
            </a:r>
            <a:r>
              <a:rPr lang="en-US" sz="1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«ЭНЕРГОМОДЕЛЬ-М-3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619432" y="1332253"/>
            <a:ext cx="3507435" cy="255491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6718" tIns="38359" rIns="76718" bIns="38359"/>
          <a:lstStyle/>
          <a:p>
            <a:pPr defTabSz="764518"/>
            <a:r>
              <a:rPr lang="ru-RU" sz="1000" b="1" dirty="0"/>
              <a:t>1. Импорт геометрии конструкции (</a:t>
            </a:r>
            <a:r>
              <a:rPr lang="en-US" sz="1000" b="1" dirty="0"/>
              <a:t>IGES</a:t>
            </a:r>
            <a:r>
              <a:rPr lang="ru-RU" sz="1000" b="1" dirty="0" smtClean="0"/>
              <a:t>,</a:t>
            </a:r>
            <a:r>
              <a:rPr lang="en-US" sz="1000" b="1" dirty="0" smtClean="0"/>
              <a:t> STEP, SAT</a:t>
            </a:r>
            <a:r>
              <a:rPr lang="ru-RU" sz="1000" b="1" dirty="0"/>
              <a:t>)</a:t>
            </a:r>
          </a:p>
          <a:p>
            <a:pPr defTabSz="764518"/>
            <a:endParaRPr lang="ru-RU" sz="1000" b="1" dirty="0"/>
          </a:p>
          <a:p>
            <a:pPr defTabSz="764518"/>
            <a:r>
              <a:rPr lang="ru-RU" sz="1000" b="1" dirty="0"/>
              <a:t>2. Задание атрибутов материалов и параметров сетки</a:t>
            </a:r>
          </a:p>
          <a:p>
            <a:pPr defTabSz="764518"/>
            <a:endParaRPr lang="ru-RU" sz="1000" b="1" dirty="0"/>
          </a:p>
          <a:p>
            <a:pPr defTabSz="764518"/>
            <a:r>
              <a:rPr lang="ru-RU" sz="1000" b="1" dirty="0"/>
              <a:t>3. Задание граничных условий закрепления прибора</a:t>
            </a:r>
          </a:p>
          <a:p>
            <a:pPr defTabSz="764518"/>
            <a:endParaRPr lang="ru-RU" sz="1000" b="1" dirty="0"/>
          </a:p>
          <a:p>
            <a:pPr defTabSz="764518"/>
            <a:r>
              <a:rPr lang="ru-RU" sz="1000" b="1" dirty="0"/>
              <a:t>4. Построение конечно-элементной модели прибора</a:t>
            </a:r>
          </a:p>
          <a:p>
            <a:pPr defTabSz="764518"/>
            <a:endParaRPr lang="ru-RU" sz="1000" b="1" dirty="0"/>
          </a:p>
          <a:p>
            <a:pPr defTabSz="764518"/>
            <a:r>
              <a:rPr lang="ru-RU" sz="1000" b="1" dirty="0"/>
              <a:t>5. Задание параметров механического воздействия</a:t>
            </a:r>
          </a:p>
          <a:p>
            <a:pPr defTabSz="764518"/>
            <a:endParaRPr lang="ru-RU" sz="1000" b="1" dirty="0"/>
          </a:p>
          <a:p>
            <a:pPr defTabSz="764518"/>
            <a:r>
              <a:rPr lang="ru-RU" sz="1000" b="1" dirty="0"/>
              <a:t>6. Проведение моделирования </a:t>
            </a:r>
          </a:p>
          <a:p>
            <a:pPr defTabSz="764518"/>
            <a:r>
              <a:rPr lang="ru-RU" sz="1000" b="1" dirty="0"/>
              <a:t>7. Анализ результатов моделирования</a:t>
            </a:r>
          </a:p>
          <a:p>
            <a:pPr defTabSz="764518"/>
            <a:endParaRPr lang="ru-RU" dirty="0"/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5728" y="1272837"/>
            <a:ext cx="3023419" cy="223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7" descr="untitle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94254" y="3308847"/>
            <a:ext cx="4364181" cy="3314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" descr="Энергомодель 3а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Температура участков ПУ(Масштаб - 100 %)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735" t="7328" r="21627" b="5302"/>
          <a:stretch/>
        </p:blipFill>
        <p:spPr bwMode="auto">
          <a:xfrm>
            <a:off x="6366268" y="3325465"/>
            <a:ext cx="2236594" cy="1407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Масштаб - 100 %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79" t="16575" r="20302" b="13410"/>
          <a:stretch/>
        </p:blipFill>
        <p:spPr bwMode="auto">
          <a:xfrm>
            <a:off x="6779206" y="2181875"/>
            <a:ext cx="2217213" cy="129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0568"/>
            <a:ext cx="7886700" cy="3731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12783"/>
                </a:solidFill>
              </a:rPr>
              <a:t>Технология</a:t>
            </a:r>
            <a:r>
              <a:rPr lang="ru-RU" sz="2800" b="1" dirty="0" smtClean="0">
                <a:solidFill>
                  <a:srgbClr val="312783"/>
                </a:solidFill>
              </a:rPr>
              <a:t> </a:t>
            </a:r>
            <a:r>
              <a:rPr lang="ru-RU" sz="2800" b="1" dirty="0" smtClean="0">
                <a:solidFill>
                  <a:srgbClr val="312783"/>
                </a:solidFill>
              </a:rPr>
              <a:t>«ЭНЕРГОМОДЕЛЬ»</a:t>
            </a:r>
            <a:endParaRPr lang="ru-RU" sz="2800" b="1" dirty="0">
              <a:solidFill>
                <a:srgbClr val="312783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9" y="2366153"/>
            <a:ext cx="2984481" cy="218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5500" b="90000" l="10000" r="98188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361" y="429656"/>
            <a:ext cx="2932178" cy="2199134"/>
          </a:xfrm>
          <a:prstGeom prst="rect">
            <a:avLst/>
          </a:prstGeom>
        </p:spPr>
      </p:pic>
      <p:pic>
        <p:nvPicPr>
          <p:cNvPr id="8" name="Picture 8" descr="Ускорения_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054" y="499536"/>
            <a:ext cx="3905808" cy="219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2011-08-30_19-56-04_АСОНИКА В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48" t="11078" r="20937" b="20967"/>
          <a:stretch/>
        </p:blipFill>
        <p:spPr bwMode="auto">
          <a:xfrm>
            <a:off x="3079759" y="4666711"/>
            <a:ext cx="2128012" cy="190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58112" y="4917229"/>
            <a:ext cx="3785888" cy="19189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0839" y="1104657"/>
            <a:ext cx="289983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 smtClean="0">
              <a:solidFill>
                <a:srgbClr val="312783"/>
              </a:solidFill>
            </a:endParaRPr>
          </a:p>
          <a:p>
            <a:endParaRPr lang="ru-RU" sz="1600" b="1" dirty="0">
              <a:solidFill>
                <a:srgbClr val="3127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12783"/>
                </a:solidFill>
              </a:rPr>
              <a:t>Взаимосвязанные </a:t>
            </a:r>
            <a:r>
              <a:rPr lang="ru-RU" sz="1600" b="1" dirty="0" smtClean="0">
                <a:solidFill>
                  <a:srgbClr val="312783"/>
                </a:solidFill>
              </a:rPr>
              <a:t>подсистемы системы АСОНИКА;</a:t>
            </a:r>
            <a:endParaRPr lang="ru-RU" sz="1600" b="1" dirty="0" smtClean="0">
              <a:solidFill>
                <a:srgbClr val="3127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3127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12783"/>
                </a:solidFill>
              </a:rPr>
              <a:t>моделирование механических, тепловых, электромагнитных процессов;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3127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12783"/>
                </a:solidFill>
              </a:rPr>
              <a:t>расчет </a:t>
            </a:r>
            <a:r>
              <a:rPr lang="ru-RU" sz="1600" b="1" dirty="0" smtClean="0">
                <a:solidFill>
                  <a:srgbClr val="312783"/>
                </a:solidFill>
              </a:rPr>
              <a:t>надёжности</a:t>
            </a:r>
            <a:r>
              <a:rPr lang="ru-RU" sz="1600" b="1" dirty="0" smtClean="0">
                <a:solidFill>
                  <a:srgbClr val="312783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 smtClean="0">
              <a:solidFill>
                <a:srgbClr val="3127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12783"/>
                </a:solidFill>
              </a:rPr>
              <a:t>формирование карт рабочих режимов;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solidFill>
                <a:srgbClr val="31278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rgbClr val="312783"/>
                </a:solidFill>
              </a:rPr>
              <a:t>База данных.</a:t>
            </a:r>
            <a:endParaRPr lang="ru-RU" sz="1600" b="1" dirty="0">
              <a:solidFill>
                <a:srgbClr val="312783"/>
              </a:solidFill>
            </a:endParaRPr>
          </a:p>
        </p:txBody>
      </p:sp>
      <p:pic>
        <p:nvPicPr>
          <p:cNvPr id="25601" name="Рисунок 1" descr="Энергомодель 3аа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5330" y="683740"/>
            <a:ext cx="2943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1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658497"/>
            <a:ext cx="154999" cy="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 sz="2000" dirty="0"/>
          </a:p>
          <a:p>
            <a:pPr eaLnBrk="0" hangingPunct="0"/>
            <a:endParaRPr lang="ru-RU" dirty="0"/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1367374" y="395151"/>
            <a:ext cx="5956073" cy="80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pPr indent="383591" algn="ctr"/>
            <a:r>
              <a:rPr lang="ru-RU" sz="3400" b="1" dirty="0"/>
              <a:t>Произвольные конструкции</a:t>
            </a:r>
          </a:p>
          <a:p>
            <a:pPr indent="383591" algn="ctr"/>
            <a:r>
              <a:rPr lang="en-US" sz="1300" b="1" i="1" dirty="0"/>
              <a:t> </a:t>
            </a:r>
            <a:endParaRPr lang="ru-RU" sz="1300" b="1" dirty="0"/>
          </a:p>
        </p:txBody>
      </p:sp>
      <p:sp>
        <p:nvSpPr>
          <p:cNvPr id="46084" name="Rectangle 9"/>
          <p:cNvSpPr>
            <a:spLocks noChangeArrowheads="1"/>
          </p:cNvSpPr>
          <p:nvPr/>
        </p:nvSpPr>
        <p:spPr bwMode="auto">
          <a:xfrm>
            <a:off x="193070" y="4808483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sp>
        <p:nvSpPr>
          <p:cNvPr id="46085" name="Rectangle 11"/>
          <p:cNvSpPr>
            <a:spLocks noChangeArrowheads="1"/>
          </p:cNvSpPr>
          <p:nvPr/>
        </p:nvSpPr>
        <p:spPr bwMode="auto">
          <a:xfrm>
            <a:off x="0" y="2637795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pic>
        <p:nvPicPr>
          <p:cNvPr id="4608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9267" y="1230585"/>
            <a:ext cx="3298276" cy="2436082"/>
          </a:xfrm>
          <a:noFill/>
        </p:spPr>
      </p:pic>
      <p:pic>
        <p:nvPicPr>
          <p:cNvPr id="460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657" y="1230585"/>
            <a:ext cx="1950810" cy="24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0692" y="1230585"/>
            <a:ext cx="2715044" cy="178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9267" y="3726084"/>
            <a:ext cx="3105206" cy="2479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97823" y="3590086"/>
            <a:ext cx="5037245" cy="271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" descr="Энергомодель 3а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658497"/>
            <a:ext cx="154999" cy="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 sz="2000" dirty="0"/>
          </a:p>
          <a:p>
            <a:pPr eaLnBrk="0" hangingPunct="0"/>
            <a:endParaRPr lang="ru-RU" dirty="0"/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801776" y="511684"/>
            <a:ext cx="6993417" cy="6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 anchor="ctr">
            <a:spAutoFit/>
          </a:bodyPr>
          <a:lstStyle/>
          <a:p>
            <a:pPr indent="383591" algn="ctr"/>
            <a:r>
              <a:rPr lang="ru-RU" sz="3400" b="1" dirty="0"/>
              <a:t>Произвольные конструкции</a:t>
            </a:r>
          </a:p>
        </p:txBody>
      </p:sp>
      <p:sp>
        <p:nvSpPr>
          <p:cNvPr id="47108" name="Rectangle 9"/>
          <p:cNvSpPr>
            <a:spLocks noChangeArrowheads="1"/>
          </p:cNvSpPr>
          <p:nvPr/>
        </p:nvSpPr>
        <p:spPr bwMode="auto">
          <a:xfrm>
            <a:off x="193070" y="4808483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0" y="2637795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267" y="1290001"/>
            <a:ext cx="3982065" cy="294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5648" y="3131917"/>
            <a:ext cx="5325509" cy="307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Энергомодель 3а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Line 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557757" y="423815"/>
            <a:ext cx="8393173" cy="6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18" tIns="38359" rIns="76718" bIns="38359" anchor="ctr">
            <a:spAutoFit/>
          </a:bodyPr>
          <a:lstStyle/>
          <a:p>
            <a:pPr algn="ctr" defTabSz="764518" eaLnBrk="0" hangingPunct="0">
              <a:defRPr/>
            </a:pP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 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ИДЕНТИФИКАЦИИ ФИЗИКО-МЕХАНИЧЕСКИХ И ТЕПЛОФИЗИЧЕСКИХ ПАРАМЕТРОВ МОДЕЛЕЙ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ЭУПЭ</a:t>
            </a: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ЭНЕРГОМОДЕЛЬ-ИД»</a:t>
            </a:r>
            <a:endParaRPr lang="ru-RU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111" y="1213421"/>
            <a:ext cx="2819623" cy="210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0074" y="1296290"/>
            <a:ext cx="3428329" cy="256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2111" y="3369583"/>
            <a:ext cx="3675029" cy="275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4694010" y="3976843"/>
            <a:ext cx="4012902" cy="229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718" tIns="38359" rIns="76718" bIns="38359" anchor="ctr">
            <a:spAutoFit/>
          </a:bodyPr>
          <a:lstStyle/>
          <a:p>
            <a:pPr indent="383591" algn="just" eaLnBrk="0" hangingPunct="0"/>
            <a:r>
              <a:rPr lang="ru-RU" sz="1600" dirty="0" smtClean="0">
                <a:cs typeface="Times New Roman" pitchFamily="18" charset="0"/>
              </a:rPr>
              <a:t>Технология</a:t>
            </a:r>
            <a:r>
              <a:rPr lang="ru-RU" sz="1600" dirty="0" smtClean="0">
                <a:cs typeface="Times New Roman" pitchFamily="18" charset="0"/>
              </a:rPr>
              <a:t> </a:t>
            </a:r>
            <a:r>
              <a:rPr lang="ru-RU" sz="1600" dirty="0">
                <a:cs typeface="Times New Roman" pitchFamily="18" charset="0"/>
              </a:rPr>
              <a:t>предназначена для идентификации физико-механических и теплофизических параметров моделей </a:t>
            </a:r>
            <a:r>
              <a:rPr lang="ru-RU" sz="1600" dirty="0" smtClean="0">
                <a:cs typeface="Times New Roman" pitchFamily="18" charset="0"/>
              </a:rPr>
              <a:t>ЭУПЭ </a:t>
            </a:r>
            <a:r>
              <a:rPr lang="ru-RU" sz="1600" dirty="0">
                <a:cs typeface="Times New Roman" pitchFamily="18" charset="0"/>
              </a:rPr>
              <a:t>и прежде всего: модуля упругости материала, коэффициента Пуассона материала; коэффициента механических потерь (КМП) в начальной точке; коэффициента зависимости КМП от механического напряжения.</a:t>
            </a:r>
            <a:endParaRPr lang="ru-RU" sz="1600" dirty="0"/>
          </a:p>
        </p:txBody>
      </p:sp>
      <p:pic>
        <p:nvPicPr>
          <p:cNvPr id="8" name="Рисунок 1" descr="Энергомодель 3а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6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title"/>
          </p:nvPr>
        </p:nvSpPr>
        <p:spPr>
          <a:xfrm>
            <a:off x="375413" y="254832"/>
            <a:ext cx="7724133" cy="113947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300" b="1" i="1" dirty="0" smtClean="0">
                <a:latin typeface="Arial" charset="0"/>
              </a:rPr>
              <a:t>ТЕХНОЛОГИЯ</a:t>
            </a:r>
            <a:r>
              <a:rPr lang="ru-RU" sz="1300" b="1" i="1" dirty="0" smtClean="0">
                <a:latin typeface="Arial" charset="0"/>
              </a:rPr>
              <a:t>  </a:t>
            </a:r>
            <a:r>
              <a:rPr lang="ru-RU" sz="1300" b="1" i="1" dirty="0" smtClean="0">
                <a:latin typeface="Arial" charset="0"/>
              </a:rPr>
              <a:t>АНАЛИЗА И ОБЕСПЕЧЕНИЯ </a:t>
            </a:r>
            <a:br>
              <a:rPr lang="ru-RU" sz="1300" b="1" i="1" dirty="0" smtClean="0">
                <a:latin typeface="Arial" charset="0"/>
              </a:rPr>
            </a:br>
            <a:r>
              <a:rPr lang="ru-RU" sz="1300" b="1" i="1" dirty="0" smtClean="0">
                <a:latin typeface="Arial" charset="0"/>
              </a:rPr>
              <a:t>СТОЙКОСТИ К МЕХАНИЧЕСКИМ ВОЗДЕЙСТВИЯМ КОНСТРУКЦИЙ ЭУПЭ, УСТАНОВЛЕННЫХ НА ВИБРОИЗОЛЯТОРАХ </a:t>
            </a:r>
            <a:r>
              <a:rPr lang="ru-RU" sz="1300" b="1" i="1" dirty="0" smtClean="0">
                <a:latin typeface="Arial" charset="0"/>
              </a:rPr>
              <a:t>«</a:t>
            </a:r>
            <a:r>
              <a:rPr lang="ru-RU" sz="1300" b="1" dirty="0" smtClean="0">
                <a:latin typeface="Arial" charset="0"/>
              </a:rPr>
              <a:t>ЭНЕРГОМОДЕЛЬ-В»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17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7089" y="1213420"/>
            <a:ext cx="8067368" cy="1736286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sz="1300" b="1" dirty="0" smtClean="0"/>
              <a:t>-     </a:t>
            </a:r>
            <a:r>
              <a:rPr lang="ru-RU" sz="1300" b="1" dirty="0" smtClean="0"/>
              <a:t>предназначена для анализа механических характеристик конструкций шкафов, стоек и блоков ЭУПЭ, установленных на </a:t>
            </a:r>
            <a:r>
              <a:rPr lang="ru-RU" sz="1300" b="1" dirty="0" err="1" smtClean="0"/>
              <a:t>виброизоляторах</a:t>
            </a:r>
            <a:r>
              <a:rPr lang="ru-RU" sz="1300" b="1" dirty="0" smtClean="0"/>
              <a:t>, при воздействии гармонической вибрации, случайной вибрации, ударных нагрузок, линейного ускорения, при воздействии акустических шумов и для принятия решения на основе полученных механических характеристик с целью обеспечения стойкости ЭУПЭ при механических воздействиях.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en-US" sz="1300" b="1" dirty="0" smtClean="0"/>
              <a:t>-  </a:t>
            </a:r>
            <a:r>
              <a:rPr lang="ru-RU" sz="1300" b="1" dirty="0" smtClean="0"/>
              <a:t>позволяет осуществлять идентификацию параметров </a:t>
            </a:r>
            <a:r>
              <a:rPr lang="ru-RU" sz="1300" b="1" dirty="0" err="1" smtClean="0"/>
              <a:t>виброизоляторов</a:t>
            </a:r>
            <a:r>
              <a:rPr lang="ru-RU" sz="1300" b="1" dirty="0" smtClean="0"/>
              <a:t>, а также оптимизацию их параметров с целью снижения нагрузок на конструкцию.</a:t>
            </a: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862111" y="913696"/>
            <a:ext cx="2371808" cy="3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01" tIns="38351" rIns="76701" bIns="38351">
            <a:spAutoFit/>
          </a:bodyPr>
          <a:lstStyle/>
          <a:p>
            <a:pPr defTabSz="765850">
              <a:spcBef>
                <a:spcPct val="50000"/>
              </a:spcBef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Возможности:</a:t>
            </a:r>
          </a:p>
        </p:txBody>
      </p:sp>
      <p:sp>
        <p:nvSpPr>
          <p:cNvPr id="53253" name="Text Box 6"/>
          <p:cNvSpPr txBox="1">
            <a:spLocks noChangeArrowheads="1"/>
          </p:cNvSpPr>
          <p:nvPr/>
        </p:nvSpPr>
        <p:spPr bwMode="auto">
          <a:xfrm>
            <a:off x="1226798" y="4888009"/>
            <a:ext cx="3587880" cy="3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01" tIns="38351" rIns="76701" bIns="38351">
            <a:spAutoFit/>
          </a:bodyPr>
          <a:lstStyle/>
          <a:p>
            <a:pPr defTabSz="765850">
              <a:spcBef>
                <a:spcPct val="50000"/>
              </a:spcBef>
            </a:pPr>
            <a:endParaRPr lang="ru-RU" dirty="0"/>
          </a:p>
        </p:txBody>
      </p:sp>
      <p:sp>
        <p:nvSpPr>
          <p:cNvPr id="53254" name="Text Box 7"/>
          <p:cNvSpPr txBox="1">
            <a:spLocks noChangeArrowheads="1"/>
          </p:cNvSpPr>
          <p:nvPr/>
        </p:nvSpPr>
        <p:spPr bwMode="auto">
          <a:xfrm>
            <a:off x="557757" y="3794743"/>
            <a:ext cx="2493818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 defTabSz="765850">
              <a:spcBef>
                <a:spcPct val="50000"/>
              </a:spcBef>
            </a:pPr>
            <a:endParaRPr lang="ru-RU" dirty="0"/>
          </a:p>
        </p:txBody>
      </p:sp>
      <p:sp>
        <p:nvSpPr>
          <p:cNvPr id="369672" name="Line 8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5325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767" y="3549154"/>
            <a:ext cx="1930698" cy="1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619432" y="2949706"/>
            <a:ext cx="1834163" cy="4753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6718" tIns="38359" rIns="76718" bIns="38359"/>
          <a:lstStyle/>
          <a:p>
            <a:pPr algn="ctr" defTabSz="764518"/>
            <a:r>
              <a:rPr lang="ru-RU" sz="1200" i="1" dirty="0">
                <a:solidFill>
                  <a:srgbClr val="FF00FF"/>
                </a:solidFill>
              </a:rPr>
              <a:t>Графический ввод конструкции и воздействия</a:t>
            </a:r>
          </a:p>
          <a:p>
            <a:pPr defTabSz="764518"/>
            <a:endParaRPr lang="ru-RU" dirty="0"/>
          </a:p>
        </p:txBody>
      </p:sp>
      <p:pic>
        <p:nvPicPr>
          <p:cNvPr id="5325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9232" y="2890290"/>
            <a:ext cx="3764861" cy="130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9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447005"/>
            <a:ext cx="2123768" cy="1703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0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9767" y="4926300"/>
            <a:ext cx="1834163" cy="124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64879" y="4447005"/>
            <a:ext cx="2027233" cy="170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2" name="Picture 1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3809" y="4506422"/>
            <a:ext cx="1737628" cy="68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3" name="Picture 1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3809" y="5226024"/>
            <a:ext cx="1737628" cy="96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4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83474" y="3009123"/>
            <a:ext cx="2027233" cy="170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5" name="Text Box 18"/>
          <p:cNvSpPr txBox="1">
            <a:spLocks noChangeArrowheads="1"/>
          </p:cNvSpPr>
          <p:nvPr/>
        </p:nvSpPr>
        <p:spPr bwMode="auto">
          <a:xfrm>
            <a:off x="2747223" y="4087865"/>
            <a:ext cx="3861396" cy="19013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6718" tIns="38359" rIns="76718" bIns="38359"/>
          <a:lstStyle/>
          <a:p>
            <a:pPr algn="ctr" defTabSz="764518"/>
            <a:r>
              <a:rPr lang="ru-RU" sz="1100" i="1" dirty="0">
                <a:solidFill>
                  <a:srgbClr val="FF00FF"/>
                </a:solidFill>
              </a:rPr>
              <a:t>Результаты оптимизации параметров </a:t>
            </a:r>
            <a:r>
              <a:rPr lang="ru-RU" sz="1100" i="1" dirty="0" err="1">
                <a:solidFill>
                  <a:srgbClr val="FF00FF"/>
                </a:solidFill>
              </a:rPr>
              <a:t>виброизоляторов</a:t>
            </a:r>
            <a:endParaRPr lang="ru-RU" sz="1100" dirty="0">
              <a:solidFill>
                <a:srgbClr val="FF00FF"/>
              </a:solidFill>
            </a:endParaRPr>
          </a:p>
          <a:p>
            <a:pPr defTabSz="764518"/>
            <a:endParaRPr lang="ru-RU" dirty="0"/>
          </a:p>
        </p:txBody>
      </p:sp>
      <p:sp>
        <p:nvSpPr>
          <p:cNvPr id="53266" name="Text Box 19"/>
          <p:cNvSpPr txBox="1">
            <a:spLocks noChangeArrowheads="1"/>
          </p:cNvSpPr>
          <p:nvPr/>
        </p:nvSpPr>
        <p:spPr bwMode="auto">
          <a:xfrm>
            <a:off x="6651523" y="2949706"/>
            <a:ext cx="2492477" cy="17957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76718" tIns="38359" rIns="76718" bIns="38359"/>
          <a:lstStyle/>
          <a:p>
            <a:pPr algn="ctr" defTabSz="764518"/>
            <a:r>
              <a:rPr lang="ru-RU" sz="1100" i="1" dirty="0">
                <a:solidFill>
                  <a:srgbClr val="FF00FF"/>
                </a:solidFill>
              </a:rPr>
              <a:t>Результаты моделирования</a:t>
            </a:r>
            <a:endParaRPr lang="ru-RU" sz="1100" dirty="0">
              <a:solidFill>
                <a:srgbClr val="FF00FF"/>
              </a:solidFill>
            </a:endParaRPr>
          </a:p>
          <a:p>
            <a:pPr defTabSz="764518"/>
            <a:endParaRPr lang="ru-RU" dirty="0"/>
          </a:p>
        </p:txBody>
      </p:sp>
      <p:pic>
        <p:nvPicPr>
          <p:cNvPr id="19" name="Рисунок 1" descr="Энергомодель 3а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6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9" grpId="0" build="allAtOnce" autoUpdateAnimBg="0"/>
      <p:bldP spid="36967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658497"/>
            <a:ext cx="154999" cy="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 sz="2000" dirty="0"/>
          </a:p>
          <a:p>
            <a:pPr eaLnBrk="0" hangingPunct="0"/>
            <a:endParaRPr lang="ru-RU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7088" y="1572561"/>
            <a:ext cx="4050444" cy="4531509"/>
          </a:xfrm>
        </p:spPr>
        <p:txBody>
          <a:bodyPr/>
          <a:lstStyle/>
          <a:p>
            <a:pPr algn="ctr" defTabSz="764518">
              <a:spcBef>
                <a:spcPct val="0"/>
              </a:spcBef>
              <a:buNone/>
            </a:pPr>
            <a:endParaRPr lang="ru-RU" sz="3900" b="1" dirty="0" smtClean="0">
              <a:solidFill>
                <a:srgbClr val="000099"/>
              </a:solidFill>
            </a:endParaRPr>
          </a:p>
          <a:p>
            <a:pPr algn="ctr" defTabSz="764518">
              <a:spcBef>
                <a:spcPct val="0"/>
              </a:spcBef>
              <a:buNone/>
            </a:pPr>
            <a:endParaRPr lang="ru-RU" sz="3900" b="1" dirty="0" smtClean="0">
              <a:solidFill>
                <a:srgbClr val="000099"/>
              </a:solidFill>
            </a:endParaRPr>
          </a:p>
          <a:p>
            <a:pPr algn="ctr" defTabSz="764518">
              <a:spcBef>
                <a:spcPct val="0"/>
              </a:spcBef>
              <a:buNone/>
            </a:pPr>
            <a:endParaRPr lang="ru-RU" sz="3900" dirty="0" smtClean="0"/>
          </a:p>
        </p:txBody>
      </p:sp>
      <p:pic>
        <p:nvPicPr>
          <p:cNvPr id="54276" name="Picture 7" descr="2011-08-30_19-56-04_АСОНИКА 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088" y="314248"/>
            <a:ext cx="5010430" cy="35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8" descr="2011-08-30_19-59-12_АСОНИКА 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1666" y="2049214"/>
            <a:ext cx="4632334" cy="2840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9" descr="2011-08-30_20-03-49_АСОНИКА 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757" y="3429000"/>
            <a:ext cx="4632335" cy="312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Энергомодель 3а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5" name="Rectangle 3"/>
          <p:cNvSpPr>
            <a:spLocks noGrp="1" noChangeArrowheads="1"/>
          </p:cNvSpPr>
          <p:nvPr>
            <p:ph type="title"/>
          </p:nvPr>
        </p:nvSpPr>
        <p:spPr>
          <a:xfrm>
            <a:off x="375414" y="254832"/>
            <a:ext cx="8229600" cy="1139479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ТЕХНОЛОГИЯ</a:t>
            </a:r>
            <a: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МОДЕЛИРОВАНИЯ ТЕПЛОВЫХ И</a:t>
            </a:r>
            <a:r>
              <a:rPr lang="en-US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МЕХАНИЧЕСКИХ ПРОЦЕССОВ В ПЕЧАТНЫХ УЗЛАХ ЭУПЭ ЭНЕРГОМОДЕЛЬ-ТМ</a:t>
            </a:r>
            <a: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1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17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717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37089" y="1392991"/>
            <a:ext cx="8067368" cy="219313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   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анализ стационарных и нестационарных тепловых процессов в печатных узлах (ПУ);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   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анализ механических процессов в ПУ при воздействии вибраций, ударов, линейных ускорений и акустических шумов с учетом: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температуры нагрева участков ПУ,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температуры окружающей среды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аэродинамического сопротивления воздуха;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нелинейности механических параметров материалов печатных плат;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      </a:t>
            </a: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анализ усталостной прочности выводов радиоэлементов.</a:t>
            </a:r>
            <a:endParaRPr lang="ru-RU" sz="15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Courier New" pitchFamily="49" charset="0"/>
            </a:endParaRPr>
          </a:p>
        </p:txBody>
      </p:sp>
      <p:pic>
        <p:nvPicPr>
          <p:cNvPr id="3717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97424" y="4159164"/>
            <a:ext cx="2614487" cy="1964710"/>
          </a:xfrm>
          <a:noFill/>
        </p:spPr>
      </p:pic>
      <p:sp>
        <p:nvSpPr>
          <p:cNvPr id="371718" name="Text Box 6"/>
          <p:cNvSpPr txBox="1">
            <a:spLocks noChangeArrowheads="1"/>
          </p:cNvSpPr>
          <p:nvPr/>
        </p:nvSpPr>
        <p:spPr bwMode="auto">
          <a:xfrm>
            <a:off x="801776" y="1033850"/>
            <a:ext cx="2371809" cy="3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01" tIns="38351" rIns="76701" bIns="38351">
            <a:spAutoFit/>
          </a:bodyPr>
          <a:lstStyle/>
          <a:p>
            <a:pPr defTabSz="765850">
              <a:spcBef>
                <a:spcPct val="50000"/>
              </a:spcBef>
              <a:defRPr/>
            </a:pPr>
            <a:r>
              <a:rPr 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Возможности:</a:t>
            </a:r>
          </a:p>
        </p:txBody>
      </p:sp>
      <p:sp>
        <p:nvSpPr>
          <p:cNvPr id="56326" name="Text Box 7"/>
          <p:cNvSpPr txBox="1">
            <a:spLocks noChangeArrowheads="1"/>
          </p:cNvSpPr>
          <p:nvPr/>
        </p:nvSpPr>
        <p:spPr bwMode="auto">
          <a:xfrm>
            <a:off x="1226798" y="4888009"/>
            <a:ext cx="3587880" cy="35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01" tIns="38351" rIns="76701" bIns="38351">
            <a:spAutoFit/>
          </a:bodyPr>
          <a:lstStyle/>
          <a:p>
            <a:pPr defTabSz="765850">
              <a:spcBef>
                <a:spcPct val="50000"/>
              </a:spcBef>
            </a:pPr>
            <a:endParaRPr lang="ru-RU" dirty="0"/>
          </a:p>
        </p:txBody>
      </p:sp>
      <p:pic>
        <p:nvPicPr>
          <p:cNvPr id="371720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173585" y="4159165"/>
            <a:ext cx="2736496" cy="1988477"/>
          </a:xfrm>
          <a:noFill/>
        </p:spPr>
      </p:pic>
      <p:pic>
        <p:nvPicPr>
          <p:cNvPr id="371721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70416" y="4159165"/>
            <a:ext cx="2736496" cy="198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9" name="Text Box 10"/>
          <p:cNvSpPr txBox="1">
            <a:spLocks noChangeArrowheads="1"/>
          </p:cNvSpPr>
          <p:nvPr/>
        </p:nvSpPr>
        <p:spPr bwMode="auto">
          <a:xfrm>
            <a:off x="557757" y="3794743"/>
            <a:ext cx="2493818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 defTabSz="765850">
              <a:spcBef>
                <a:spcPct val="50000"/>
              </a:spcBef>
            </a:pPr>
            <a:endParaRPr lang="ru-RU" dirty="0"/>
          </a:p>
        </p:txBody>
      </p:sp>
      <p:sp>
        <p:nvSpPr>
          <p:cNvPr id="371723" name="Text Box 11"/>
          <p:cNvSpPr txBox="1">
            <a:spLocks noChangeArrowheads="1"/>
          </p:cNvSpPr>
          <p:nvPr/>
        </p:nvSpPr>
        <p:spPr bwMode="auto">
          <a:xfrm>
            <a:off x="1415061" y="3419000"/>
            <a:ext cx="3527546" cy="6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18" tIns="38359" rIns="76718" bIns="38359">
            <a:spAutoFit/>
          </a:bodyPr>
          <a:lstStyle/>
          <a:p>
            <a:pPr defTabSz="765850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Исходные геометрические данные </a:t>
            </a: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557757" y="3848878"/>
            <a:ext cx="2007122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 defTabSz="765850">
              <a:spcBef>
                <a:spcPct val="50000"/>
              </a:spcBef>
            </a:pPr>
            <a:endParaRPr lang="ru-RU" dirty="0"/>
          </a:p>
        </p:txBody>
      </p:sp>
      <p:sp>
        <p:nvSpPr>
          <p:cNvPr id="371725" name="Text Box 13"/>
          <p:cNvSpPr txBox="1">
            <a:spLocks noChangeArrowheads="1"/>
          </p:cNvSpPr>
          <p:nvPr/>
        </p:nvSpPr>
        <p:spPr bwMode="auto">
          <a:xfrm>
            <a:off x="740101" y="3908295"/>
            <a:ext cx="2493818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 defTabSz="765850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Прямоугольный ПУ</a:t>
            </a:r>
          </a:p>
        </p:txBody>
      </p:sp>
      <p:sp>
        <p:nvSpPr>
          <p:cNvPr id="371726" name="Text Box 14"/>
          <p:cNvSpPr txBox="1">
            <a:spLocks noChangeArrowheads="1"/>
          </p:cNvSpPr>
          <p:nvPr/>
        </p:nvSpPr>
        <p:spPr bwMode="auto">
          <a:xfrm>
            <a:off x="3902960" y="3908295"/>
            <a:ext cx="1764443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 defTabSz="765850">
              <a:spcBef>
                <a:spcPct val="50000"/>
              </a:spcBef>
            </a:pPr>
            <a:r>
              <a:rPr lang="ru-RU" b="1" dirty="0">
                <a:solidFill>
                  <a:srgbClr val="000099"/>
                </a:solidFill>
              </a:rPr>
              <a:t>Круглый ПУ</a:t>
            </a:r>
          </a:p>
        </p:txBody>
      </p:sp>
      <p:sp>
        <p:nvSpPr>
          <p:cNvPr id="371727" name="Text Box 15"/>
          <p:cNvSpPr txBox="1">
            <a:spLocks noChangeArrowheads="1"/>
          </p:cNvSpPr>
          <p:nvPr/>
        </p:nvSpPr>
        <p:spPr bwMode="auto">
          <a:xfrm>
            <a:off x="5910081" y="3233089"/>
            <a:ext cx="2929566" cy="9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18" tIns="38359" rIns="76718" bIns="38359">
            <a:spAutoFit/>
          </a:bodyPr>
          <a:lstStyle/>
          <a:p>
            <a:pPr algn="ctr" defTabSz="765850">
              <a:spcBef>
                <a:spcPct val="50000"/>
              </a:spcBef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Результаты теплового моделирования круглого ПУ</a:t>
            </a:r>
          </a:p>
        </p:txBody>
      </p:sp>
      <p:sp>
        <p:nvSpPr>
          <p:cNvPr id="371728" name="Line 16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16" name="Рисунок 1" descr="Энергомодель 3а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1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1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71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1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1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371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1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1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3717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371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8" grpId="0" build="allAtOnce" autoUpdateAnimBg="0"/>
      <p:bldP spid="3717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Line 2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2335" y="996879"/>
            <a:ext cx="3830558" cy="235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557758" y="874085"/>
          <a:ext cx="3709890" cy="2504742"/>
        </p:xfrm>
        <a:graphic>
          <a:graphicData uri="http://schemas.openxmlformats.org/presentationml/2006/ole">
            <p:oleObj spid="_x0000_s4098" name="Точечный рисунок" r:id="rId6" imgW="3285714" imgH="3180952" progId="PBrush">
              <p:embed/>
            </p:oleObj>
          </a:graphicData>
        </a:graphic>
      </p:graphicFrame>
      <p:pic>
        <p:nvPicPr>
          <p:cNvPr id="3625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9433" y="3671949"/>
            <a:ext cx="3649555" cy="242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250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1" y="277278"/>
            <a:ext cx="8373061" cy="414596"/>
          </a:xfrm>
        </p:spPr>
        <p:txBody>
          <a:bodyPr lIns="90790" tIns="45393" rIns="90790" bIns="45393"/>
          <a:lstStyle/>
          <a:p>
            <a:pPr algn="ctr" eaLnBrk="1" hangingPunct="1">
              <a:defRPr/>
            </a:pPr>
            <a:r>
              <a:rPr lang="ru-RU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ГРАФИЧЕСКИЙ ВИД РЕЗУЛЬТАТОВ РАСЧЕТА</a:t>
            </a:r>
            <a:r>
              <a:rPr lang="ru-RU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362504" name="Rectangle 8"/>
          <p:cNvSpPr>
            <a:spLocks noChangeArrowheads="1"/>
          </p:cNvSpPr>
          <p:nvPr/>
        </p:nvSpPr>
        <p:spPr bwMode="auto">
          <a:xfrm>
            <a:off x="5483719" y="701117"/>
            <a:ext cx="2617088" cy="27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689" tIns="38345" rIns="76689" bIns="38345">
            <a:spAutoFit/>
          </a:bodyPr>
          <a:lstStyle/>
          <a:p>
            <a:pPr defTabSz="764518">
              <a:defRPr/>
            </a:pPr>
            <a:r>
              <a:rPr lang="ru-RU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АЧХ в контрольной точке</a:t>
            </a:r>
          </a:p>
        </p:txBody>
      </p:sp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984120" y="632457"/>
            <a:ext cx="3101184" cy="47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689" tIns="38345" rIns="76689" bIns="38345">
            <a:spAutoFit/>
          </a:bodyPr>
          <a:lstStyle/>
          <a:p>
            <a:pPr defTabSz="764518">
              <a:defRPr/>
            </a:pPr>
            <a:r>
              <a:rPr lang="ru-RU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Собственная форма колебаний</a:t>
            </a:r>
          </a:p>
        </p:txBody>
      </p:sp>
      <p:sp>
        <p:nvSpPr>
          <p:cNvPr id="362506" name="Rectangle 10"/>
          <p:cNvSpPr>
            <a:spLocks noChangeArrowheads="1"/>
          </p:cNvSpPr>
          <p:nvPr/>
        </p:nvSpPr>
        <p:spPr bwMode="auto">
          <a:xfrm>
            <a:off x="497423" y="3378827"/>
            <a:ext cx="3282527" cy="27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689" tIns="38345" rIns="76689" bIns="38345">
            <a:spAutoFit/>
          </a:bodyPr>
          <a:lstStyle/>
          <a:p>
            <a:pPr defTabSz="764518">
              <a:defRPr/>
            </a:pPr>
            <a:r>
              <a:rPr lang="ru-RU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отчета в формате </a:t>
            </a:r>
            <a:r>
              <a:rPr lang="en-US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Microsoft Word</a:t>
            </a:r>
            <a:endParaRPr lang="ru-RU" sz="1300" dirty="0"/>
          </a:p>
        </p:txBody>
      </p:sp>
      <p:sp>
        <p:nvSpPr>
          <p:cNvPr id="362507" name="Rectangle 11"/>
          <p:cNvSpPr>
            <a:spLocks noChangeArrowheads="1"/>
          </p:cNvSpPr>
          <p:nvPr/>
        </p:nvSpPr>
        <p:spPr bwMode="auto">
          <a:xfrm>
            <a:off x="4572000" y="3369584"/>
            <a:ext cx="4754344" cy="27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689" tIns="38345" rIns="76689" bIns="38345">
            <a:spAutoFit/>
          </a:bodyPr>
          <a:lstStyle/>
          <a:p>
            <a:pPr defTabSz="764518">
              <a:defRPr/>
            </a:pPr>
            <a:r>
              <a:rPr lang="ru-RU" sz="13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Распределение ускорений на резонансной частоте</a:t>
            </a:r>
          </a:p>
        </p:txBody>
      </p:sp>
      <p:pic>
        <p:nvPicPr>
          <p:cNvPr id="5131" name="Picture 14" descr="Ускорение корпуса ЭРИ и участков ПУ (Частота, [Гц] = 33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11667" y="3848878"/>
            <a:ext cx="4195245" cy="1823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 descr="Энергомодель 3а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2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624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625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62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animBg="1"/>
      <p:bldP spid="362504" grpId="0"/>
      <p:bldP spid="362505" grpId="0"/>
      <p:bldP spid="362506" grpId="0"/>
      <p:bldP spid="3625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658497"/>
            <a:ext cx="154999" cy="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 sz="2000" dirty="0"/>
          </a:p>
          <a:p>
            <a:pPr eaLnBrk="0" hangingPunct="0"/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7088" y="1572561"/>
            <a:ext cx="4050444" cy="4531509"/>
          </a:xfrm>
        </p:spPr>
        <p:txBody>
          <a:bodyPr/>
          <a:lstStyle/>
          <a:p>
            <a:pPr algn="ctr" defTabSz="764518">
              <a:spcBef>
                <a:spcPct val="0"/>
              </a:spcBef>
              <a:buNone/>
            </a:pPr>
            <a:endParaRPr lang="ru-RU" sz="3900" b="1" dirty="0" smtClean="0">
              <a:solidFill>
                <a:srgbClr val="000099"/>
              </a:solidFill>
            </a:endParaRPr>
          </a:p>
          <a:p>
            <a:pPr algn="ctr" defTabSz="764518">
              <a:spcBef>
                <a:spcPct val="0"/>
              </a:spcBef>
              <a:buNone/>
            </a:pPr>
            <a:endParaRPr lang="ru-RU" sz="3900" b="1" dirty="0" smtClean="0">
              <a:solidFill>
                <a:srgbClr val="000099"/>
              </a:solidFill>
            </a:endParaRPr>
          </a:p>
          <a:p>
            <a:pPr algn="ctr" defTabSz="764518">
              <a:spcBef>
                <a:spcPct val="0"/>
              </a:spcBef>
              <a:buNone/>
            </a:pPr>
            <a:endParaRPr lang="ru-RU" sz="3900" dirty="0" smtClean="0"/>
          </a:p>
        </p:txBody>
      </p:sp>
      <p:pic>
        <p:nvPicPr>
          <p:cNvPr id="604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070" y="3249430"/>
            <a:ext cx="3587880" cy="295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8607" y="374985"/>
            <a:ext cx="5085512" cy="3089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20616" y="3009123"/>
            <a:ext cx="5085512" cy="322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557757" y="314248"/>
            <a:ext cx="2858506" cy="253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 algn="ctr" defTabSz="764518">
              <a:spcBef>
                <a:spcPct val="50000"/>
              </a:spcBef>
            </a:pPr>
            <a:r>
              <a:rPr lang="ru-MO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Технология «ЭНЕРГОМОДЕЛЬ-УСТ»: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анализ усталостной прочности конструкций печатных узлов и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ЭРИ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ЭУПЭ при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механических воздействиях</a:t>
            </a:r>
          </a:p>
        </p:txBody>
      </p:sp>
      <p:pic>
        <p:nvPicPr>
          <p:cNvPr id="8" name="Рисунок 1" descr="Энергомодель 3а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13739" y="254832"/>
            <a:ext cx="8476034" cy="77769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ТЕХНОЛОГИЯ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АВТОМАТИЗИРОВАННОГО ЗАПОЛНЕНИЯ </a:t>
            </a:r>
            <a:b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КАРТ РАБОЧИХ РЕЖИМОВ ЭЛЕКТРОРАДИОИЗДЕЛИЙ ЭУПЭ </a:t>
            </a:r>
            <a:r>
              <a:rPr lang="ru-RU" sz="1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«ЭНЕРГОМОДЕЛЬ-Р»</a:t>
            </a:r>
            <a:endParaRPr lang="ru-RU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7424" y="1422038"/>
            <a:ext cx="8229600" cy="4531509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  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</a:t>
            </a:r>
            <a:r>
              <a:rPr lang="ru-RU" sz="2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«ЭНЕРГОМОДЕЛЬ-Р»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предназначена для облегчения и ускорения процесса заполнения карт рабочих режимов </a:t>
            </a:r>
            <a:r>
              <a:rPr lang="ru-RU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электрорадиоизделий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(ЭРИ). В подсистему заложены все возможные формы карт рабочих режимов последней редакции РДВ.319.01.09-94 (2000 года).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Технология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позволяет  осуществлять автоматическое заполнение  карт рабочих режимов ЭРИ на основе перечня ЭРИ, введенного пользователем, и базы  данных, содержащей предельно-допустимые значения параметров ЭРИ согласно техническим условиям, в том числе в виде графических и аналитических зависимостей. При этом перечень ЭРИ вводится как вручную, так и автоматически из файлов, подготовленных в системе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PCAD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2000" dirty="0" smtClean="0"/>
              <a:t> </a:t>
            </a:r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5" name="Рисунок 1" descr="Энергомодель 3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Line 2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645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433" y="434402"/>
            <a:ext cx="7602123" cy="559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4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28650" y="180568"/>
            <a:ext cx="7886700" cy="3731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312783"/>
                </a:solidFill>
              </a:rPr>
              <a:t>«ЭНЕРГОМОДЕЛЬ». Перспективы</a:t>
            </a:r>
            <a:endParaRPr lang="ru-RU" sz="2800" b="1" dirty="0">
              <a:solidFill>
                <a:srgbClr val="312783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563692396"/>
              </p:ext>
            </p:extLst>
          </p:nvPr>
        </p:nvGraphicFramePr>
        <p:xfrm>
          <a:off x="628650" y="880844"/>
          <a:ext cx="7931785" cy="5792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1" descr="Энергомодель 3а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0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Line 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6" name="Заголовок 5"/>
          <p:cNvSpPr>
            <a:spLocks/>
          </p:cNvSpPr>
          <p:nvPr/>
        </p:nvSpPr>
        <p:spPr bwMode="auto">
          <a:xfrm>
            <a:off x="862111" y="973113"/>
            <a:ext cx="7722792" cy="172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 anchor="b" anchorCtr="1"/>
          <a:lstStyle/>
          <a:p>
            <a:pPr algn="ctr" defTabSz="908364">
              <a:defRPr/>
            </a:pPr>
            <a:r>
              <a:rPr lang="ru-RU" sz="3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ТЕХНОЛОГИЯ</a:t>
            </a:r>
            <a:r>
              <a:rPr lang="ru-RU" sz="3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</a:t>
            </a:r>
            <a:r>
              <a:rPr lang="ru-RU" sz="37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анализа показателей </a:t>
            </a:r>
            <a:r>
              <a:rPr lang="ru-RU" sz="3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безотказности, долговечности и безопасности </a:t>
            </a:r>
            <a:r>
              <a:rPr lang="ru-RU" sz="37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ЭУПЭ</a:t>
            </a:r>
            <a:endParaRPr lang="ru-RU" sz="37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</a:endParaRPr>
          </a:p>
        </p:txBody>
      </p:sp>
      <p:sp>
        <p:nvSpPr>
          <p:cNvPr id="273419" name="AutoShape 11"/>
          <p:cNvSpPr>
            <a:spLocks noChangeAspect="1" noChangeArrowheads="1"/>
          </p:cNvSpPr>
          <p:nvPr/>
        </p:nvSpPr>
        <p:spPr bwMode="auto">
          <a:xfrm>
            <a:off x="1070517" y="3069860"/>
            <a:ext cx="6663001" cy="113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718" tIns="38359" rIns="76718" bIns="38359"/>
          <a:lstStyle/>
          <a:p>
            <a:pPr algn="ctr"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«ЭНЕРГОМОДЕЛЬ-</a:t>
            </a:r>
            <a:r>
              <a:rPr lang="ru-RU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Б»</a:t>
            </a:r>
            <a:endParaRPr lang="ru-RU" sz="4800" dirty="0">
              <a:cs typeface="+mn-cs"/>
            </a:endParaRPr>
          </a:p>
        </p:txBody>
      </p:sp>
      <p:pic>
        <p:nvPicPr>
          <p:cNvPr id="5" name="Рисунок 1" descr="Энергомодель 3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67587" name="Rectangle 6"/>
          <p:cNvSpPr>
            <a:spLocks noChangeArrowheads="1"/>
          </p:cNvSpPr>
          <p:nvPr/>
        </p:nvSpPr>
        <p:spPr bwMode="auto">
          <a:xfrm>
            <a:off x="497424" y="274888"/>
            <a:ext cx="7741562" cy="5832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 anchor="ctr">
            <a:spAutoFit/>
          </a:bodyPr>
          <a:lstStyle/>
          <a:p>
            <a:pPr indent="383591" algn="just"/>
            <a:r>
              <a:rPr lang="ru-RU" sz="1700" b="1" i="1" dirty="0" smtClean="0"/>
              <a:t>Технология</a:t>
            </a:r>
            <a:r>
              <a:rPr lang="ru-RU" sz="1700" b="1" i="1" dirty="0" smtClean="0"/>
              <a:t> «ЭНЕРГОМОДЕЛЬ-Б»</a:t>
            </a:r>
            <a:r>
              <a:rPr lang="ru-RU" sz="1700" i="1" dirty="0" smtClean="0"/>
              <a:t> </a:t>
            </a:r>
            <a:r>
              <a:rPr lang="ru-RU" sz="1700" dirty="0"/>
              <a:t>позволяет  анализировать шкафы, блоки, печатные </a:t>
            </a:r>
            <a:r>
              <a:rPr lang="ru-RU" sz="1700" dirty="0" smtClean="0"/>
              <a:t>узлы ЭУПЭ, </a:t>
            </a:r>
            <a:r>
              <a:rPr lang="ru-RU" sz="1700" dirty="0" err="1"/>
              <a:t>электрорадиоизделия</a:t>
            </a:r>
            <a:r>
              <a:rPr lang="ru-RU" sz="1700" dirty="0"/>
              <a:t> (ЭРИ) и решать следующие задачи: </a:t>
            </a:r>
          </a:p>
          <a:p>
            <a:pPr indent="383591" algn="just"/>
            <a:r>
              <a:rPr lang="ru-RU" sz="1700" dirty="0"/>
              <a:t>1) определение показателей безотказности всех ЭРИ; </a:t>
            </a:r>
          </a:p>
          <a:p>
            <a:pPr indent="383591" algn="just"/>
            <a:r>
              <a:rPr lang="ru-RU" sz="1700" dirty="0"/>
              <a:t>2) обоснование необходимости и оценка эффективности резервирования </a:t>
            </a:r>
            <a:r>
              <a:rPr lang="ru-RU" sz="1700" dirty="0" smtClean="0"/>
              <a:t>ЭУПЭ.</a:t>
            </a:r>
            <a:endParaRPr lang="ru-RU" sz="1700" dirty="0"/>
          </a:p>
          <a:p>
            <a:pPr indent="383591" algn="just"/>
            <a:endParaRPr lang="ru-RU" sz="1700" b="1" i="1" dirty="0"/>
          </a:p>
          <a:p>
            <a:pPr indent="383591" algn="just"/>
            <a:r>
              <a:rPr lang="ru-RU" sz="1700" b="1" i="1" dirty="0" smtClean="0"/>
              <a:t>Технология</a:t>
            </a:r>
            <a:r>
              <a:rPr lang="ru-RU" sz="1700" b="1" i="1" dirty="0" smtClean="0"/>
              <a:t> </a:t>
            </a:r>
            <a:r>
              <a:rPr lang="ru-RU" sz="1700" b="1" i="1" dirty="0"/>
              <a:t>поддерживает следующие виды резервирования: </a:t>
            </a:r>
            <a:endParaRPr lang="ru-RU" sz="1700" dirty="0"/>
          </a:p>
          <a:p>
            <a:pPr indent="383591" algn="just"/>
            <a:r>
              <a:rPr lang="ru-RU" sz="1700" dirty="0"/>
              <a:t>1) пассивное резервирование с неизменной нагрузкой; </a:t>
            </a:r>
          </a:p>
          <a:p>
            <a:pPr indent="383591" algn="just"/>
            <a:r>
              <a:rPr lang="ru-RU" sz="1700" dirty="0"/>
              <a:t>2) активное нагруженное резервирование; </a:t>
            </a:r>
          </a:p>
          <a:p>
            <a:pPr indent="383591" algn="just"/>
            <a:r>
              <a:rPr lang="ru-RU" sz="1700" dirty="0"/>
              <a:t>3) активное ненагруженное резервирование; </a:t>
            </a:r>
          </a:p>
          <a:p>
            <a:pPr indent="383591" algn="just"/>
            <a:r>
              <a:rPr lang="ru-RU" sz="1700" dirty="0"/>
              <a:t>4) активное облегченное резервирование.</a:t>
            </a:r>
          </a:p>
          <a:p>
            <a:pPr indent="383591" algn="just"/>
            <a:endParaRPr lang="ru-RU" sz="1700" b="1" i="1" dirty="0"/>
          </a:p>
          <a:p>
            <a:pPr indent="383591" algn="just"/>
            <a:r>
              <a:rPr lang="ru-RU" sz="1700" b="1" i="1" dirty="0"/>
              <a:t>В результате моделирования могут быть получены:</a:t>
            </a:r>
            <a:r>
              <a:rPr lang="ru-RU" sz="1700" dirty="0"/>
              <a:t> </a:t>
            </a:r>
            <a:r>
              <a:rPr lang="ru-RU" sz="1700" b="1" dirty="0"/>
              <a:t>эксплуатационные интенсивности отказов, вероятности безотказной работы и среднее время безотказной работы </a:t>
            </a:r>
            <a:r>
              <a:rPr lang="ru-RU" sz="1700" b="1" dirty="0" smtClean="0"/>
              <a:t>ЭУПЭ.</a:t>
            </a:r>
            <a:endParaRPr lang="ru-RU" sz="1700" dirty="0"/>
          </a:p>
          <a:p>
            <a:pPr indent="383591" algn="just"/>
            <a:endParaRPr lang="ru-RU" sz="1700" b="1" i="1" dirty="0"/>
          </a:p>
          <a:p>
            <a:pPr indent="383591" algn="just"/>
            <a:r>
              <a:rPr lang="ru-RU" sz="1700" b="1" i="1" dirty="0"/>
              <a:t>Сервисное обеспечение </a:t>
            </a:r>
            <a:r>
              <a:rPr lang="ru-RU" sz="1700" b="1" i="1" dirty="0" smtClean="0"/>
              <a:t>технологии</a:t>
            </a:r>
            <a:r>
              <a:rPr lang="ru-RU" sz="1700" b="1" i="1" dirty="0" smtClean="0"/>
              <a:t> </a:t>
            </a:r>
            <a:r>
              <a:rPr lang="ru-RU" sz="1700" b="1" i="1" dirty="0"/>
              <a:t>включает в себя:</a:t>
            </a:r>
            <a:r>
              <a:rPr lang="ru-RU" sz="1700" dirty="0"/>
              <a:t> </a:t>
            </a:r>
          </a:p>
          <a:p>
            <a:pPr indent="383591" algn="just"/>
            <a:r>
              <a:rPr lang="ru-RU" sz="1700" dirty="0"/>
              <a:t>1) </a:t>
            </a:r>
            <a:r>
              <a:rPr lang="ru-RU" sz="1700" b="1" dirty="0"/>
              <a:t>базу данных (БД)</a:t>
            </a:r>
            <a:r>
              <a:rPr lang="ru-RU" sz="1700" dirty="0"/>
              <a:t> с математическими моделями для расчета значений эксплуатационной интенсивности отказов ЭРИ и значениями коэффициентов, входящих в модели; </a:t>
            </a:r>
          </a:p>
          <a:p>
            <a:pPr indent="383591" algn="just"/>
            <a:r>
              <a:rPr lang="ru-RU" sz="1700" dirty="0"/>
              <a:t>2) редактор базы данных, позволяющий пополнять номенклатуру ЭРИ, а также изменять все значения коэффициентов и математические модели.</a:t>
            </a:r>
          </a:p>
        </p:txBody>
      </p:sp>
      <p:pic>
        <p:nvPicPr>
          <p:cNvPr id="4" name="Рисунок 1" descr="Энергомодель 3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Line 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497424" y="662250"/>
            <a:ext cx="7741562" cy="506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 anchor="ctr">
            <a:spAutoFit/>
          </a:bodyPr>
          <a:lstStyle/>
          <a:p>
            <a:pPr indent="383591" algn="just"/>
            <a:r>
              <a:rPr lang="ru-RU" b="1" i="1" dirty="0"/>
              <a:t>Возможности и преимущества </a:t>
            </a:r>
            <a:r>
              <a:rPr lang="ru-RU" b="1" i="1" dirty="0" smtClean="0"/>
              <a:t>технологии «</a:t>
            </a:r>
            <a:r>
              <a:rPr lang="ru-RU" b="1" i="1" dirty="0" smtClean="0"/>
              <a:t>ЭНЕРГОМОДЕЛЬ-Б»:</a:t>
            </a:r>
            <a:r>
              <a:rPr lang="ru-RU" dirty="0" smtClean="0"/>
              <a:t> </a:t>
            </a:r>
            <a:endParaRPr lang="ru-RU" dirty="0"/>
          </a:p>
          <a:p>
            <a:pPr indent="383591" algn="just"/>
            <a:endParaRPr lang="ru-RU" dirty="0"/>
          </a:p>
          <a:p>
            <a:pPr indent="383591" algn="just"/>
            <a:r>
              <a:rPr lang="ru-RU" dirty="0"/>
              <a:t>1) </a:t>
            </a:r>
            <a:r>
              <a:rPr lang="ru-RU" dirty="0" smtClean="0"/>
              <a:t>п</a:t>
            </a:r>
            <a:r>
              <a:rPr lang="ru-RU" dirty="0" smtClean="0"/>
              <a:t>одсистема АСОНИКА-Б </a:t>
            </a:r>
            <a:r>
              <a:rPr lang="ru-RU" dirty="0"/>
              <a:t>позволяет импортировать электрические характеристики ЭРИ из подсистемы </a:t>
            </a:r>
            <a:r>
              <a:rPr lang="ru-RU" dirty="0" smtClean="0"/>
              <a:t>АСОНИКА</a:t>
            </a:r>
            <a:r>
              <a:rPr lang="ru-RU" dirty="0" smtClean="0"/>
              <a:t>-Р</a:t>
            </a:r>
            <a:r>
              <a:rPr lang="ru-RU" dirty="0"/>
              <a:t>;</a:t>
            </a:r>
          </a:p>
          <a:p>
            <a:pPr indent="383591" algn="just">
              <a:buFontTx/>
              <a:buAutoNum type="arabicParenR"/>
            </a:pPr>
            <a:endParaRPr lang="ru-RU" dirty="0"/>
          </a:p>
          <a:p>
            <a:pPr indent="383591" algn="just"/>
            <a:r>
              <a:rPr lang="ru-RU" dirty="0"/>
              <a:t>2) </a:t>
            </a:r>
            <a:r>
              <a:rPr lang="ru-RU" dirty="0" smtClean="0"/>
              <a:t>п</a:t>
            </a:r>
            <a:r>
              <a:rPr lang="ru-RU" dirty="0" smtClean="0"/>
              <a:t>одсистема АСОНИКА-Б </a:t>
            </a:r>
            <a:r>
              <a:rPr lang="ru-RU" dirty="0"/>
              <a:t>позволяет импортировать тепловые и электрические характеристики ЭРИ из других подсистем системы </a:t>
            </a:r>
            <a:r>
              <a:rPr lang="ru-RU" dirty="0" smtClean="0"/>
              <a:t>АСОНИКА</a:t>
            </a:r>
            <a:r>
              <a:rPr lang="ru-RU" dirty="0" smtClean="0"/>
              <a:t>;</a:t>
            </a:r>
            <a:endParaRPr lang="ru-RU" dirty="0"/>
          </a:p>
          <a:p>
            <a:pPr indent="383591" algn="just"/>
            <a:endParaRPr lang="ru-RU" dirty="0"/>
          </a:p>
          <a:p>
            <a:pPr indent="383591" algn="just"/>
            <a:r>
              <a:rPr lang="ru-RU" dirty="0"/>
              <a:t>3) </a:t>
            </a:r>
            <a:r>
              <a:rPr lang="ru-RU" dirty="0" smtClean="0"/>
              <a:t>п</a:t>
            </a:r>
            <a:r>
              <a:rPr lang="ru-RU" dirty="0" smtClean="0"/>
              <a:t>одсистема АСОНИКА-Б </a:t>
            </a:r>
            <a:r>
              <a:rPr lang="ru-RU" dirty="0"/>
              <a:t>использует БД, являющуюся общей для всей системы </a:t>
            </a:r>
            <a:r>
              <a:rPr lang="ru-RU" dirty="0" smtClean="0"/>
              <a:t>АСОНИКА</a:t>
            </a:r>
            <a:r>
              <a:rPr lang="ru-RU" dirty="0" smtClean="0"/>
              <a:t>. </a:t>
            </a:r>
            <a:r>
              <a:rPr lang="ru-RU" dirty="0"/>
              <a:t>Используемая БД содержит не только данные, необходимые для расчета </a:t>
            </a:r>
            <a:r>
              <a:rPr lang="ru-RU" dirty="0" smtClean="0"/>
              <a:t>надёжности</a:t>
            </a:r>
            <a:r>
              <a:rPr lang="ru-RU" dirty="0"/>
              <a:t>, но и для теплового и механического анализа;</a:t>
            </a:r>
          </a:p>
          <a:p>
            <a:pPr indent="383591" algn="just"/>
            <a:endParaRPr lang="ru-RU" dirty="0"/>
          </a:p>
          <a:p>
            <a:pPr indent="383591" algn="just"/>
            <a:r>
              <a:rPr lang="ru-RU" dirty="0"/>
              <a:t>4) математические модели, по которым производится расчет </a:t>
            </a:r>
            <a:r>
              <a:rPr lang="ru-RU" dirty="0" smtClean="0"/>
              <a:t>надёжности</a:t>
            </a:r>
            <a:r>
              <a:rPr lang="ru-RU" dirty="0"/>
              <a:t>, не являются частью программного кода, а хранятся в символьном виде в базе данных </a:t>
            </a:r>
            <a:r>
              <a:rPr lang="ru-RU" dirty="0" smtClean="0"/>
              <a:t>подсистемы АСОНИКА-БД. </a:t>
            </a:r>
            <a:r>
              <a:rPr lang="ru-RU" dirty="0"/>
              <a:t>Это позволяет конечному пользователю редактировать и создавать математические модели, используя редактор БД.</a:t>
            </a:r>
          </a:p>
        </p:txBody>
      </p:sp>
      <p:pic>
        <p:nvPicPr>
          <p:cNvPr id="4" name="Рисунок 1" descr="Энергомодель 3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Line 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696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996" y="470767"/>
            <a:ext cx="7358104" cy="5689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Line 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23" y="793543"/>
            <a:ext cx="7540448" cy="467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Line 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24" y="793542"/>
            <a:ext cx="8027144" cy="494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3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727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816" y="413104"/>
            <a:ext cx="7053751" cy="569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658497"/>
            <a:ext cx="154999" cy="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 sz="2000" dirty="0"/>
          </a:p>
          <a:p>
            <a:pPr eaLnBrk="0" hangingPunct="0"/>
            <a:endParaRPr lang="ru-RU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37088" y="1572561"/>
            <a:ext cx="4050444" cy="4531509"/>
          </a:xfrm>
        </p:spPr>
        <p:txBody>
          <a:bodyPr/>
          <a:lstStyle/>
          <a:p>
            <a:pPr algn="ctr" defTabSz="764518">
              <a:spcBef>
                <a:spcPct val="0"/>
              </a:spcBef>
              <a:buNone/>
            </a:pPr>
            <a:endParaRPr lang="ru-RU" sz="3900" b="1" dirty="0" smtClean="0">
              <a:solidFill>
                <a:srgbClr val="000099"/>
              </a:solidFill>
            </a:endParaRPr>
          </a:p>
          <a:p>
            <a:pPr algn="ctr" defTabSz="764518">
              <a:spcBef>
                <a:spcPct val="0"/>
              </a:spcBef>
              <a:buNone/>
            </a:pPr>
            <a:endParaRPr lang="ru-RU" sz="3900" b="1" dirty="0" smtClean="0">
              <a:solidFill>
                <a:srgbClr val="000099"/>
              </a:solidFill>
            </a:endParaRPr>
          </a:p>
          <a:p>
            <a:pPr algn="ctr" defTabSz="764518">
              <a:spcBef>
                <a:spcPct val="0"/>
              </a:spcBef>
              <a:buNone/>
            </a:pPr>
            <a:endParaRPr lang="ru-RU" sz="3900" dirty="0" smtClean="0"/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1409142" y="434402"/>
            <a:ext cx="6568395" cy="1139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 algn="ctr" defTabSz="764518">
              <a:spcBef>
                <a:spcPct val="50000"/>
              </a:spcBef>
            </a:pPr>
            <a:r>
              <a:rPr lang="ru-MO" sz="2300" b="1" dirty="0" smtClean="0">
                <a:solidFill>
                  <a:schemeClr val="accent2"/>
                </a:solidFill>
              </a:rPr>
              <a:t>Технология «ЭНЕРГОМОДЕЛЬ-ЭМС»: </a:t>
            </a:r>
            <a:r>
              <a:rPr lang="ru-MO" sz="2300" b="1" dirty="0">
                <a:solidFill>
                  <a:schemeClr val="accent2"/>
                </a:solidFill>
              </a:rPr>
              <a:t>анализ и обеспечение электромагнитной совместимости </a:t>
            </a:r>
            <a:r>
              <a:rPr lang="ru-MO" sz="2300" b="1" dirty="0" smtClean="0">
                <a:solidFill>
                  <a:schemeClr val="accent2"/>
                </a:solidFill>
              </a:rPr>
              <a:t>ЭУПЭ</a:t>
            </a:r>
            <a:endParaRPr lang="ru-RU" sz="2300" b="1" dirty="0">
              <a:solidFill>
                <a:schemeClr val="accent2"/>
              </a:solidFill>
            </a:endParaRPr>
          </a:p>
        </p:txBody>
      </p:sp>
      <p:pic>
        <p:nvPicPr>
          <p:cNvPr id="73733" name="Picture 5" descr="3д модель бло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423" y="1272836"/>
            <a:ext cx="4321277" cy="233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 descr="3д модель блока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6688" y="1213421"/>
            <a:ext cx="3697823" cy="258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7423" y="3728724"/>
            <a:ext cx="4317255" cy="293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 descr="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9991" y="3848878"/>
            <a:ext cx="4381612" cy="2749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" descr="Энергомодель 3а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277278"/>
            <a:ext cx="8229600" cy="33669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ПРИМЕР ИНТЕРФЕЙСА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АСОНИКА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-УМ</a:t>
            </a:r>
            <a:endParaRPr lang="ru-RU" sz="2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151" name="Rectangle 5"/>
          <p:cNvSpPr>
            <a:spLocks noChangeArrowheads="1"/>
          </p:cNvSpPr>
          <p:nvPr/>
        </p:nvSpPr>
        <p:spPr bwMode="auto">
          <a:xfrm>
            <a:off x="0" y="1708255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874621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graphicFrame>
        <p:nvGraphicFramePr>
          <p:cNvPr id="351239" name="Object 7"/>
          <p:cNvGraphicFramePr>
            <a:graphicFrameLocks noChangeAspect="1"/>
          </p:cNvGraphicFramePr>
          <p:nvPr/>
        </p:nvGraphicFramePr>
        <p:xfrm>
          <a:off x="437088" y="973113"/>
          <a:ext cx="3941842" cy="2978754"/>
        </p:xfrm>
        <a:graphic>
          <a:graphicData uri="http://schemas.openxmlformats.org/presentationml/2006/ole">
            <p:oleObj spid="_x0000_s5122" name="Точечный рисунок" r:id="rId4" imgW="4667902" imgH="3580952" progId="PBrush">
              <p:embed/>
            </p:oleObj>
          </a:graphicData>
        </a:graphic>
      </p:graphicFrame>
      <p:graphicFrame>
        <p:nvGraphicFramePr>
          <p:cNvPr id="351236" name="Object 4"/>
          <p:cNvGraphicFramePr>
            <a:graphicFrameLocks noChangeAspect="1"/>
          </p:cNvGraphicFramePr>
          <p:nvPr/>
        </p:nvGraphicFramePr>
        <p:xfrm>
          <a:off x="3173585" y="973113"/>
          <a:ext cx="5169980" cy="2949706"/>
        </p:xfrm>
        <a:graphic>
          <a:graphicData uri="http://schemas.openxmlformats.org/presentationml/2006/ole">
            <p:oleObj spid="_x0000_s5123" name="Точечный рисунок" r:id="rId5" imgW="9116698" imgH="5285714" progId="PBrush">
              <p:embed/>
            </p:oleObj>
          </a:graphicData>
        </a:graphic>
      </p:graphicFrame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557758" y="589242"/>
            <a:ext cx="2703902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 anchor="ctr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Классификация объектов</a:t>
            </a:r>
          </a:p>
        </p:txBody>
      </p:sp>
      <p:sp>
        <p:nvSpPr>
          <p:cNvPr id="351243" name="Rectangle 11"/>
          <p:cNvSpPr>
            <a:spLocks noChangeArrowheads="1"/>
          </p:cNvSpPr>
          <p:nvPr/>
        </p:nvSpPr>
        <p:spPr bwMode="auto">
          <a:xfrm>
            <a:off x="3963294" y="613972"/>
            <a:ext cx="4229576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>
            <a:spAutoFit/>
          </a:bodyPr>
          <a:lstStyle/>
          <a:p>
            <a:pPr defTabSz="764518">
              <a:defRPr/>
            </a:pPr>
            <a:r>
              <a:rPr lang="ru-RU" b="1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Рабочее окно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подсистемы 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АСОНИКА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-УМ</a:t>
            </a:r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5" name="Rectangle 13"/>
          <p:cNvSpPr>
            <a:spLocks noChangeArrowheads="1"/>
          </p:cNvSpPr>
          <p:nvPr/>
        </p:nvSpPr>
        <p:spPr bwMode="auto">
          <a:xfrm>
            <a:off x="0" y="-177233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0" y="1489074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sp>
        <p:nvSpPr>
          <p:cNvPr id="351248" name="Rectangle 16"/>
          <p:cNvSpPr>
            <a:spLocks noChangeArrowheads="1"/>
          </p:cNvSpPr>
          <p:nvPr/>
        </p:nvSpPr>
        <p:spPr bwMode="auto">
          <a:xfrm>
            <a:off x="186012" y="4073977"/>
            <a:ext cx="2474416" cy="90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 anchor="ctr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Окно редактирования </a:t>
            </a:r>
          </a:p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организационной </a:t>
            </a:r>
          </a:p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стуктуры предприятия</a:t>
            </a:r>
            <a:r>
              <a:rPr lang="ru-RU"/>
              <a:t> </a:t>
            </a:r>
          </a:p>
        </p:txBody>
      </p:sp>
      <p:sp>
        <p:nvSpPr>
          <p:cNvPr id="6158" name="Rectangle 18"/>
          <p:cNvSpPr>
            <a:spLocks noChangeArrowheads="1"/>
          </p:cNvSpPr>
          <p:nvPr/>
        </p:nvSpPr>
        <p:spPr bwMode="auto">
          <a:xfrm>
            <a:off x="0" y="-177233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sp>
        <p:nvSpPr>
          <p:cNvPr id="6159" name="Rectangle 20"/>
          <p:cNvSpPr>
            <a:spLocks noChangeArrowheads="1"/>
          </p:cNvSpPr>
          <p:nvPr/>
        </p:nvSpPr>
        <p:spPr bwMode="auto">
          <a:xfrm>
            <a:off x="0" y="1790118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graphicFrame>
        <p:nvGraphicFramePr>
          <p:cNvPr id="351251" name="Object 19"/>
          <p:cNvGraphicFramePr>
            <a:graphicFrameLocks noChangeAspect="1"/>
          </p:cNvGraphicFramePr>
          <p:nvPr/>
        </p:nvGraphicFramePr>
        <p:xfrm>
          <a:off x="2929567" y="3249431"/>
          <a:ext cx="2196169" cy="2923298"/>
        </p:xfrm>
        <a:graphic>
          <a:graphicData uri="http://schemas.openxmlformats.org/presentationml/2006/ole">
            <p:oleObj spid="_x0000_s5124" name="Точечный рисунок" r:id="rId6" imgW="2600000" imgH="3514286" progId="PBrush">
              <p:embed/>
            </p:oleObj>
          </a:graphicData>
        </a:graphic>
      </p:graphicFrame>
      <p:sp>
        <p:nvSpPr>
          <p:cNvPr id="351253" name="Rectangle 21"/>
          <p:cNvSpPr>
            <a:spLocks noChangeArrowheads="1"/>
          </p:cNvSpPr>
          <p:nvPr/>
        </p:nvSpPr>
        <p:spPr bwMode="auto">
          <a:xfrm>
            <a:off x="188821" y="5177005"/>
            <a:ext cx="2787899" cy="6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6718" tIns="38359" rIns="76718" bIns="38359" anchor="ctr">
            <a:spAutoFit/>
          </a:bodyPr>
          <a:lstStyle/>
          <a:p>
            <a:pPr algn="ctr">
              <a:defRPr/>
            </a:pPr>
            <a:r>
              <a:rPr lang="ru-RU">
                <a:solidFill>
                  <a:schemeClr val="accent1"/>
                </a:solidFill>
              </a:rPr>
              <a:t> </a:t>
            </a: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Контекстное меню </a:t>
            </a:r>
          </a:p>
          <a:p>
            <a:pPr algn="ctr">
              <a:defRPr/>
            </a:pPr>
            <a:r>
              <a:rPr lang="ru-RU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изделия /версии изделия</a:t>
            </a:r>
            <a:r>
              <a:rPr lang="ru-RU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351254" name="Line 22"/>
          <p:cNvSpPr>
            <a:spLocks noChangeShapeType="1"/>
          </p:cNvSpPr>
          <p:nvPr/>
        </p:nvSpPr>
        <p:spPr bwMode="auto">
          <a:xfrm>
            <a:off x="2260525" y="4506422"/>
            <a:ext cx="72937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sm" len="lg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351255" name="Line 23"/>
          <p:cNvSpPr>
            <a:spLocks noChangeShapeType="1"/>
          </p:cNvSpPr>
          <p:nvPr/>
        </p:nvSpPr>
        <p:spPr bwMode="auto">
          <a:xfrm>
            <a:off x="2504544" y="5525747"/>
            <a:ext cx="285850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sm" len="lg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6163" name="Rectangle 25"/>
          <p:cNvSpPr>
            <a:spLocks noChangeArrowheads="1"/>
          </p:cNvSpPr>
          <p:nvPr/>
        </p:nvSpPr>
        <p:spPr bwMode="auto">
          <a:xfrm>
            <a:off x="0" y="1920835"/>
            <a:ext cx="154999" cy="354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/>
          </a:p>
        </p:txBody>
      </p:sp>
      <p:graphicFrame>
        <p:nvGraphicFramePr>
          <p:cNvPr id="351256" name="Object 24"/>
          <p:cNvGraphicFramePr>
            <a:graphicFrameLocks noChangeAspect="1"/>
          </p:cNvGraphicFramePr>
          <p:nvPr/>
        </p:nvGraphicFramePr>
        <p:xfrm>
          <a:off x="5363050" y="3967712"/>
          <a:ext cx="3405537" cy="2156163"/>
        </p:xfrm>
        <a:graphic>
          <a:graphicData uri="http://schemas.openxmlformats.org/presentationml/2006/ole">
            <p:oleObj spid="_x0000_s5125" name="Точечный рисунок" r:id="rId7" imgW="5896798" imgH="3200000" progId="PBrush">
              <p:embed/>
            </p:oleObj>
          </a:graphicData>
        </a:graphic>
      </p:graphicFrame>
      <p:sp>
        <p:nvSpPr>
          <p:cNvPr id="351259" name="Line 27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pic>
        <p:nvPicPr>
          <p:cNvPr id="21" name="Рисунок 1" descr="Энергомодель 3а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1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1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5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5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1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1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1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1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1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1000"/>
                                        <p:tgtEl>
                                          <p:spTgt spid="3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5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1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1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5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5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43" grpId="0"/>
      <p:bldP spid="351254" grpId="0" animBg="1"/>
      <p:bldP spid="351255" grpId="0" animBg="1"/>
      <p:bldP spid="35125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Номер слайда 3"/>
          <p:cNvSpPr txBox="1">
            <a:spLocks noGrp="1"/>
          </p:cNvSpPr>
          <p:nvPr/>
        </p:nvSpPr>
        <p:spPr bwMode="auto">
          <a:xfrm>
            <a:off x="6553647" y="6476414"/>
            <a:ext cx="2133154" cy="24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/>
          <a:lstStyle/>
          <a:p>
            <a:pPr algn="r"/>
            <a:fld id="{36DCB958-1233-40BB-9E9D-1E06B584997E}" type="slidenum">
              <a:rPr lang="ru-RU" sz="1200"/>
              <a:pPr algn="r"/>
              <a:t>39</a:t>
            </a:fld>
            <a:endParaRPr lang="ru-RU" sz="1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1" y="42252"/>
            <a:ext cx="8229600" cy="792222"/>
          </a:xfrm>
        </p:spPr>
        <p:txBody>
          <a:bodyPr lIns="76718" tIns="38359" rIns="76718" bIns="38359" anchor="ctr"/>
          <a:lstStyle/>
          <a:p>
            <a:pPr algn="ctr" eaLnBrk="1" hangingPunct="1"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УПРАВЛЕНИЯ КОНСТРУКТОРСКИМИ ДАННЫМИ, </a:t>
            </a:r>
            <a:b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СОДЕРЖАЩИМИСЯ В ВИРТУАЛЬНОМ ПРОЕКТЕ</a:t>
            </a:r>
            <a:endParaRPr lang="ru-RU" sz="1500" dirty="0" smtClean="0"/>
          </a:p>
        </p:txBody>
      </p:sp>
      <p:sp>
        <p:nvSpPr>
          <p:cNvPr id="78852" name="Номер слайда 3"/>
          <p:cNvSpPr txBox="1">
            <a:spLocks noGrp="1"/>
          </p:cNvSpPr>
          <p:nvPr/>
        </p:nvSpPr>
        <p:spPr bwMode="auto">
          <a:xfrm>
            <a:off x="6553647" y="6476414"/>
            <a:ext cx="2133154" cy="24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/>
          <a:lstStyle/>
          <a:p>
            <a:pPr algn="r"/>
            <a:endParaRPr lang="ru-RU" sz="1700" dirty="0"/>
          </a:p>
        </p:txBody>
      </p:sp>
      <p:pic>
        <p:nvPicPr>
          <p:cNvPr id="7885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326" y="933502"/>
            <a:ext cx="4829426" cy="34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 bwMode="auto">
          <a:xfrm>
            <a:off x="4330663" y="1468252"/>
            <a:ext cx="2835713" cy="2733165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718" tIns="38359" rIns="76718" bIns="38359"/>
          <a:lstStyle/>
          <a:p>
            <a:pPr>
              <a:defRPr/>
            </a:pPr>
            <a:endParaRPr lang="ru-RU" b="1">
              <a:cs typeface="+mn-cs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gray">
          <a:xfrm>
            <a:off x="6442364" y="2584606"/>
            <a:ext cx="2460299" cy="120421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6718" tIns="38359" rIns="76718" bIns="38359" anchor="ctr">
            <a:spAutoFit/>
          </a:bodyPr>
          <a:lstStyle/>
          <a:p>
            <a:pPr marL="0" lvl="1"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Конструкторская документация в </a:t>
            </a: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PDM-</a:t>
            </a: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системе</a:t>
            </a:r>
          </a:p>
        </p:txBody>
      </p:sp>
      <p:sp>
        <p:nvSpPr>
          <p:cNvPr id="78856" name="Прямоугольник 10"/>
          <p:cNvSpPr>
            <a:spLocks noChangeArrowheads="1"/>
          </p:cNvSpPr>
          <p:nvPr/>
        </p:nvSpPr>
        <p:spPr bwMode="auto">
          <a:xfrm>
            <a:off x="4934006" y="2003002"/>
            <a:ext cx="1568692" cy="11883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78857" name="Стрелка вправо 11"/>
          <p:cNvSpPr>
            <a:spLocks noChangeArrowheads="1"/>
          </p:cNvSpPr>
          <p:nvPr/>
        </p:nvSpPr>
        <p:spPr bwMode="auto">
          <a:xfrm rot="10800000">
            <a:off x="4028992" y="1884168"/>
            <a:ext cx="965349" cy="1188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pic>
        <p:nvPicPr>
          <p:cNvPr id="78858" name="Picture 4"/>
          <p:cNvPicPr>
            <a:picLocks noChangeAspect="1" noChangeArrowheads="1"/>
          </p:cNvPicPr>
          <p:nvPr/>
        </p:nvPicPr>
        <p:blipFill>
          <a:blip r:embed="rId4" cstate="print"/>
          <a:srcRect r="34082"/>
          <a:stretch>
            <a:fillRect/>
          </a:stretch>
        </p:blipFill>
        <p:spPr bwMode="auto">
          <a:xfrm>
            <a:off x="3123977" y="3429001"/>
            <a:ext cx="2594376" cy="297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25"/>
          <p:cNvGrpSpPr>
            <a:grpSpLocks/>
          </p:cNvGrpSpPr>
          <p:nvPr/>
        </p:nvGrpSpPr>
        <p:grpSpPr bwMode="auto">
          <a:xfrm>
            <a:off x="5658018" y="3844917"/>
            <a:ext cx="3258053" cy="2861277"/>
            <a:chOff x="6699259" y="4622803"/>
            <a:chExt cx="3857652" cy="3439733"/>
          </a:xfrm>
        </p:grpSpPr>
        <p:pic>
          <p:nvPicPr>
            <p:cNvPr id="78872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99259" y="4622803"/>
              <a:ext cx="3857652" cy="3071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AutoShape 11"/>
            <p:cNvSpPr>
              <a:spLocks noChangeArrowheads="1"/>
            </p:cNvSpPr>
            <p:nvPr/>
          </p:nvSpPr>
          <p:spPr bwMode="gray">
            <a:xfrm>
              <a:off x="7342202" y="7029116"/>
              <a:ext cx="2627330" cy="1033420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marL="0" lvl="1" algn="ctr">
                <a:defRPr/>
              </a:pPr>
              <a:r>
                <a:rPr lang="ru-RU" sz="17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Технические условия</a:t>
              </a:r>
            </a:p>
          </p:txBody>
        </p:sp>
      </p:grpSp>
      <p:pic>
        <p:nvPicPr>
          <p:cNvPr id="7886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8933" y="933502"/>
            <a:ext cx="3559724" cy="243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AutoShape 11"/>
          <p:cNvSpPr>
            <a:spLocks noChangeArrowheads="1"/>
          </p:cNvSpPr>
          <p:nvPr/>
        </p:nvSpPr>
        <p:spPr bwMode="gray">
          <a:xfrm>
            <a:off x="408933" y="2648444"/>
            <a:ext cx="2567560" cy="838871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6718" tIns="38359" rIns="76718" bIns="38359" anchor="ctr">
            <a:spAutoFit/>
          </a:bodyPr>
          <a:lstStyle/>
          <a:p>
            <a:pPr marL="0" lvl="1"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Схема размещения</a:t>
            </a: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P-CAD</a:t>
            </a:r>
            <a:endParaRPr lang="ru-RU" sz="17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862" name="Прямоугольник 19"/>
          <p:cNvSpPr>
            <a:spLocks noChangeArrowheads="1"/>
          </p:cNvSpPr>
          <p:nvPr/>
        </p:nvSpPr>
        <p:spPr bwMode="auto">
          <a:xfrm>
            <a:off x="4934006" y="1884168"/>
            <a:ext cx="1810029" cy="11883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78863" name="Прямоугольник 20"/>
          <p:cNvSpPr>
            <a:spLocks noChangeArrowheads="1"/>
          </p:cNvSpPr>
          <p:nvPr/>
        </p:nvSpPr>
        <p:spPr bwMode="auto">
          <a:xfrm>
            <a:off x="4934006" y="2344977"/>
            <a:ext cx="1448023" cy="118833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78864" name="Прямоугольник 21"/>
          <p:cNvSpPr>
            <a:spLocks noChangeArrowheads="1"/>
          </p:cNvSpPr>
          <p:nvPr/>
        </p:nvSpPr>
        <p:spPr bwMode="auto">
          <a:xfrm>
            <a:off x="4934006" y="2463810"/>
            <a:ext cx="1930698" cy="106950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pic>
        <p:nvPicPr>
          <p:cNvPr id="7886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8933" y="3488417"/>
            <a:ext cx="3452463" cy="2944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1"/>
          <p:cNvSpPr>
            <a:spLocks noChangeArrowheads="1"/>
          </p:cNvSpPr>
          <p:nvPr/>
        </p:nvSpPr>
        <p:spPr bwMode="gray">
          <a:xfrm>
            <a:off x="227930" y="5678692"/>
            <a:ext cx="2218962" cy="838871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6718" tIns="38359" rIns="76718" bIns="38359" anchor="ctr">
            <a:spAutoFit/>
          </a:bodyPr>
          <a:lstStyle/>
          <a:p>
            <a:pPr marL="0" lvl="1"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Сборочный чертеж</a:t>
            </a: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AutoCAD</a:t>
            </a:r>
            <a:endParaRPr lang="ru-RU" sz="17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867" name="Стрелка вправо 26"/>
          <p:cNvSpPr>
            <a:spLocks noChangeArrowheads="1"/>
          </p:cNvSpPr>
          <p:nvPr/>
        </p:nvSpPr>
        <p:spPr bwMode="auto">
          <a:xfrm rot="8524040" flipV="1">
            <a:off x="1905224" y="3030249"/>
            <a:ext cx="3452463" cy="165046"/>
          </a:xfrm>
          <a:prstGeom prst="rightArrow">
            <a:avLst>
              <a:gd name="adj1" fmla="val 50000"/>
              <a:gd name="adj2" fmla="val 4968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78868" name="Стрелка вправо 27"/>
          <p:cNvSpPr>
            <a:spLocks noChangeArrowheads="1"/>
          </p:cNvSpPr>
          <p:nvPr/>
        </p:nvSpPr>
        <p:spPr bwMode="auto">
          <a:xfrm rot="6272676" flipV="1">
            <a:off x="4104128" y="3121826"/>
            <a:ext cx="1482776" cy="198433"/>
          </a:xfrm>
          <a:prstGeom prst="rightArrow">
            <a:avLst>
              <a:gd name="adj1" fmla="val 50000"/>
              <a:gd name="adj2" fmla="val 5023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78869" name="Стрелка вправо 28"/>
          <p:cNvSpPr>
            <a:spLocks noChangeArrowheads="1"/>
          </p:cNvSpPr>
          <p:nvPr/>
        </p:nvSpPr>
        <p:spPr bwMode="auto">
          <a:xfrm rot="4371697" flipV="1">
            <a:off x="5335725" y="3105535"/>
            <a:ext cx="1670268" cy="170276"/>
          </a:xfrm>
          <a:prstGeom prst="rightArrow">
            <a:avLst>
              <a:gd name="adj1" fmla="val 50000"/>
              <a:gd name="adj2" fmla="val 5035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gray">
          <a:xfrm>
            <a:off x="3606652" y="5979536"/>
            <a:ext cx="2218962" cy="473528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6718" tIns="38359" rIns="76718" bIns="38359" anchor="ctr">
            <a:spAutoFit/>
          </a:bodyPr>
          <a:lstStyle/>
          <a:p>
            <a:pPr marL="0" lvl="1"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Спецификация</a:t>
            </a:r>
          </a:p>
        </p:txBody>
      </p:sp>
      <p:pic>
        <p:nvPicPr>
          <p:cNvPr id="25" name="Рисунок 1" descr="Энергомодель 3а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658497"/>
            <a:ext cx="154999" cy="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 sz="2000" dirty="0"/>
          </a:p>
          <a:p>
            <a:pPr eaLnBrk="0" hangingPunct="0"/>
            <a:endParaRPr lang="ru-RU" dirty="0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title"/>
          </p:nvPr>
        </p:nvSpPr>
        <p:spPr>
          <a:xfrm>
            <a:off x="362465" y="365126"/>
            <a:ext cx="8550876" cy="161195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Технология</a:t>
            </a: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«ЭНЕРГОМОДЕЛЬ»</a:t>
            </a: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позволяет решить 3 основные проблемы, </a:t>
            </a:r>
            <a:b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существующие при разработке современных </a:t>
            </a: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400" dirty="0" smtClean="0"/>
              <a:t> </a:t>
            </a:r>
            <a:r>
              <a:rPr lang="ru-RU" sz="27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элементов, устройств, приборов  для энергетики (ЭУПЭ)</a:t>
            </a:r>
          </a:p>
        </p:txBody>
      </p:sp>
      <p:sp>
        <p:nvSpPr>
          <p:cNvPr id="14341" name="Rectangle 6"/>
          <p:cNvSpPr>
            <a:spLocks noGrp="1" noChangeArrowheads="1"/>
          </p:cNvSpPr>
          <p:nvPr>
            <p:ph idx="1"/>
          </p:nvPr>
        </p:nvSpPr>
        <p:spPr>
          <a:xfrm>
            <a:off x="457201" y="2290842"/>
            <a:ext cx="8229600" cy="3840955"/>
          </a:xfrm>
        </p:spPr>
        <p:txBody>
          <a:bodyPr/>
          <a:lstStyle/>
          <a:p>
            <a:pPr marL="575386" indent="-575386" algn="just">
              <a:buNone/>
            </a:pPr>
            <a:r>
              <a:rPr lang="en-US" sz="2700" b="1" dirty="0" smtClean="0">
                <a:solidFill>
                  <a:srgbClr val="000099"/>
                </a:solidFill>
                <a:latin typeface="Times New Roman" pitchFamily="18" charset="0"/>
              </a:rPr>
              <a:t>-   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проблему предотвращения возможных </a:t>
            </a:r>
            <a:r>
              <a:rPr lang="ru-RU" sz="2700" b="1" u="sng" dirty="0" smtClean="0">
                <a:solidFill>
                  <a:srgbClr val="000099"/>
                </a:solidFill>
                <a:latin typeface="Times New Roman" pitchFamily="18" charset="0"/>
              </a:rPr>
              <a:t>отказов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ЭУПЭ при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эксплуатации на ранних этапах проектирования;</a:t>
            </a:r>
            <a:r>
              <a:rPr lang="ru-RU" sz="2700" b="1" dirty="0" smtClean="0">
                <a:latin typeface="Times New Roman" pitchFamily="18" charset="0"/>
              </a:rPr>
              <a:t> </a:t>
            </a:r>
          </a:p>
          <a:p>
            <a:pPr marL="575386" indent="-575386" algn="just">
              <a:buNone/>
            </a:pPr>
            <a:r>
              <a:rPr lang="en-US" sz="2700" b="1" dirty="0" smtClean="0">
                <a:solidFill>
                  <a:srgbClr val="000099"/>
                </a:solidFill>
                <a:latin typeface="Times New Roman" pitchFamily="18" charset="0"/>
              </a:rPr>
              <a:t>- 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проблему </a:t>
            </a:r>
            <a:r>
              <a:rPr lang="ru-RU" sz="2700" b="1" u="sng" dirty="0" smtClean="0">
                <a:solidFill>
                  <a:srgbClr val="000099"/>
                </a:solidFill>
                <a:latin typeface="Times New Roman" pitchFamily="18" charset="0"/>
              </a:rPr>
              <a:t>сокращения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 сроков и затрат на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проектирование ЭУПЭ;</a:t>
            </a:r>
            <a:r>
              <a:rPr lang="ru-RU" sz="2700" b="1" dirty="0" smtClean="0">
                <a:latin typeface="Times New Roman" pitchFamily="18" charset="0"/>
              </a:rPr>
              <a:t> </a:t>
            </a:r>
            <a:endParaRPr lang="ru-RU" sz="2700" b="1" dirty="0" smtClean="0">
              <a:latin typeface="Times New Roman" pitchFamily="18" charset="0"/>
            </a:endParaRPr>
          </a:p>
          <a:p>
            <a:pPr marL="575386" indent="-575386" algn="just">
              <a:buNone/>
            </a:pPr>
            <a:r>
              <a:rPr lang="en-US" sz="2700" b="1" dirty="0" smtClean="0">
                <a:solidFill>
                  <a:srgbClr val="000099"/>
                </a:solidFill>
                <a:latin typeface="Times New Roman" pitchFamily="18" charset="0"/>
              </a:rPr>
              <a:t>-  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проблему </a:t>
            </a:r>
            <a:r>
              <a:rPr lang="ru-RU" sz="2700" b="1" u="sng" dirty="0" smtClean="0">
                <a:solidFill>
                  <a:srgbClr val="000099"/>
                </a:solidFill>
                <a:latin typeface="Times New Roman" pitchFamily="18" charset="0"/>
              </a:rPr>
              <a:t>автоматизации документооборота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 и создания электронной модели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ЭУПЭ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700" b="1" dirty="0" smtClean="0">
                <a:solidFill>
                  <a:srgbClr val="000099"/>
                </a:solidFill>
                <a:latin typeface="Times New Roman" pitchFamily="18" charset="0"/>
              </a:rPr>
              <a:t>в рамках CALS-технологий.</a:t>
            </a:r>
          </a:p>
        </p:txBody>
      </p:sp>
      <p:pic>
        <p:nvPicPr>
          <p:cNvPr id="7" name="Рисунок 1" descr="Энергомодель 3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3"/>
          <p:cNvPicPr>
            <a:picLocks noChangeAspect="1" noChangeArrowheads="1"/>
          </p:cNvPicPr>
          <p:nvPr/>
        </p:nvPicPr>
        <p:blipFill>
          <a:blip r:embed="rId4" cstate="print"/>
          <a:srcRect l="15218" t="43465" r="34245" b="27223"/>
          <a:stretch>
            <a:fillRect/>
          </a:stretch>
        </p:blipFill>
        <p:spPr bwMode="auto">
          <a:xfrm>
            <a:off x="4270329" y="933502"/>
            <a:ext cx="4593452" cy="2079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933" y="874085"/>
            <a:ext cx="3786313" cy="270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1" y="42252"/>
            <a:ext cx="8229600" cy="792222"/>
          </a:xfrm>
        </p:spPr>
        <p:txBody>
          <a:bodyPr lIns="76718" tIns="38359" rIns="76718" bIns="38359" anchor="ctr"/>
          <a:lstStyle/>
          <a:p>
            <a:pPr algn="ctr" eaLnBrk="1" hangingPunct="1">
              <a:defRPr/>
            </a:pPr>
            <a:r>
              <a:rPr lang="ru-RU" sz="15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ПРИМЕР ВИРТУАЛЬНОГО МАКЕТА</a:t>
            </a:r>
            <a:endParaRPr lang="ru-RU" sz="1500" dirty="0" smtClean="0"/>
          </a:p>
        </p:txBody>
      </p:sp>
      <p:sp>
        <p:nvSpPr>
          <p:cNvPr id="79877" name="Номер слайда 3"/>
          <p:cNvSpPr txBox="1">
            <a:spLocks noGrp="1"/>
          </p:cNvSpPr>
          <p:nvPr/>
        </p:nvSpPr>
        <p:spPr bwMode="auto">
          <a:xfrm>
            <a:off x="6553647" y="6476414"/>
            <a:ext cx="2133154" cy="245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/>
          <a:lstStyle/>
          <a:p>
            <a:pPr algn="r"/>
            <a:fld id="{E971AAE1-1091-4C23-B426-6A887A33BD88}" type="slidenum">
              <a:rPr lang="ru-RU" sz="1700"/>
              <a:pPr algn="r"/>
              <a:t>40</a:t>
            </a:fld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4511666" y="992918"/>
            <a:ext cx="4223402" cy="1188333"/>
          </a:xfrm>
          <a:prstGeom prst="rect">
            <a:avLst/>
          </a:prstGeom>
          <a:noFill/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76718" tIns="38359" rIns="76718" bIns="38359"/>
          <a:lstStyle/>
          <a:p>
            <a:pPr>
              <a:defRPr/>
            </a:pPr>
            <a:endParaRPr lang="ru-RU" b="1">
              <a:cs typeface="+mn-cs"/>
            </a:endParaRPr>
          </a:p>
        </p:txBody>
      </p:sp>
      <p:sp>
        <p:nvSpPr>
          <p:cNvPr id="79879" name="Стрелка вправо 11"/>
          <p:cNvSpPr>
            <a:spLocks noChangeArrowheads="1"/>
          </p:cNvSpPr>
          <p:nvPr/>
        </p:nvSpPr>
        <p:spPr bwMode="auto">
          <a:xfrm rot="10800000">
            <a:off x="3546317" y="1290002"/>
            <a:ext cx="965349" cy="11883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gray">
          <a:xfrm>
            <a:off x="1072610" y="2826694"/>
            <a:ext cx="2567561" cy="838871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6718" tIns="38359" rIns="76718" bIns="38359" anchor="ctr">
            <a:spAutoFit/>
          </a:bodyPr>
          <a:lstStyle/>
          <a:p>
            <a:pPr marL="0" lvl="1"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Карта рабочих режимов</a:t>
            </a:r>
          </a:p>
        </p:txBody>
      </p:sp>
      <p:sp>
        <p:nvSpPr>
          <p:cNvPr id="79881" name="Прямоугольник 19"/>
          <p:cNvSpPr>
            <a:spLocks noChangeArrowheads="1"/>
          </p:cNvSpPr>
          <p:nvPr/>
        </p:nvSpPr>
        <p:spPr bwMode="auto">
          <a:xfrm>
            <a:off x="4572000" y="1230584"/>
            <a:ext cx="4102733" cy="23766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79882" name="Прямоугольник 29"/>
          <p:cNvSpPr>
            <a:spLocks noChangeArrowheads="1"/>
          </p:cNvSpPr>
          <p:nvPr/>
        </p:nvSpPr>
        <p:spPr bwMode="auto">
          <a:xfrm>
            <a:off x="4572000" y="1468251"/>
            <a:ext cx="4102733" cy="23766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79883" name="Прямоугольник 30"/>
          <p:cNvSpPr>
            <a:spLocks noChangeArrowheads="1"/>
          </p:cNvSpPr>
          <p:nvPr/>
        </p:nvSpPr>
        <p:spPr bwMode="auto">
          <a:xfrm>
            <a:off x="4572000" y="1705917"/>
            <a:ext cx="4102733" cy="23766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79884" name="Прямоугольник 31"/>
          <p:cNvSpPr>
            <a:spLocks noChangeArrowheads="1"/>
          </p:cNvSpPr>
          <p:nvPr/>
        </p:nvSpPr>
        <p:spPr bwMode="auto">
          <a:xfrm>
            <a:off x="4572000" y="1943584"/>
            <a:ext cx="4102733" cy="237667"/>
          </a:xfrm>
          <a:prstGeom prst="rect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pic>
        <p:nvPicPr>
          <p:cNvPr id="33" name="MUM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8598" y="3607250"/>
            <a:ext cx="3318388" cy="2554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1"/>
          <p:cNvSpPr>
            <a:spLocks noChangeArrowheads="1"/>
          </p:cNvSpPr>
          <p:nvPr/>
        </p:nvSpPr>
        <p:spPr bwMode="gray">
          <a:xfrm>
            <a:off x="891608" y="6157787"/>
            <a:ext cx="2218961" cy="473528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6718" tIns="38359" rIns="76718" bIns="38359" anchor="ctr">
            <a:spAutoFit/>
          </a:bodyPr>
          <a:lstStyle/>
          <a:p>
            <a:pPr marL="0" lvl="1"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D-</a:t>
            </a: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модель</a:t>
            </a:r>
          </a:p>
        </p:txBody>
      </p:sp>
      <p:pic>
        <p:nvPicPr>
          <p:cNvPr id="7988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3977" y="3607250"/>
            <a:ext cx="3664304" cy="261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88" name="Стрелка вправо 28"/>
          <p:cNvSpPr>
            <a:spLocks noChangeArrowheads="1"/>
          </p:cNvSpPr>
          <p:nvPr/>
        </p:nvSpPr>
        <p:spPr bwMode="auto">
          <a:xfrm rot="5400000">
            <a:off x="4098623" y="2776216"/>
            <a:ext cx="1464290" cy="155528"/>
          </a:xfrm>
          <a:prstGeom prst="rightArrow">
            <a:avLst>
              <a:gd name="adj1" fmla="val 50000"/>
              <a:gd name="adj2" fmla="val 50148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pic>
        <p:nvPicPr>
          <p:cNvPr id="7988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79697" y="3607250"/>
            <a:ext cx="3664303" cy="2614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0" name="Стрелка вправо 27"/>
          <p:cNvSpPr>
            <a:spLocks noChangeArrowheads="1"/>
          </p:cNvSpPr>
          <p:nvPr/>
        </p:nvSpPr>
        <p:spPr bwMode="auto">
          <a:xfrm rot="5138114" flipV="1">
            <a:off x="6743902" y="2854168"/>
            <a:ext cx="2326491" cy="148825"/>
          </a:xfrm>
          <a:prstGeom prst="rightArrow">
            <a:avLst>
              <a:gd name="adj1" fmla="val 50000"/>
              <a:gd name="adj2" fmla="val 4997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gray">
          <a:xfrm>
            <a:off x="6744036" y="2109273"/>
            <a:ext cx="2218962" cy="120421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6718" tIns="38359" rIns="76718" bIns="38359" anchor="ctr">
            <a:spAutoFit/>
          </a:bodyPr>
          <a:lstStyle/>
          <a:p>
            <a:pPr marL="0" lvl="1"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Проектная документация в </a:t>
            </a:r>
            <a:r>
              <a:rPr lang="en-US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PDM-</a:t>
            </a: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системе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gray">
          <a:xfrm>
            <a:off x="3184312" y="5436604"/>
            <a:ext cx="2534041" cy="1204214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6718" tIns="38359" rIns="76718" bIns="38359" anchor="ctr">
            <a:spAutoFit/>
          </a:bodyPr>
          <a:lstStyle/>
          <a:p>
            <a:pPr marL="0" lvl="1" algn="ctr">
              <a:defRPr/>
            </a:pPr>
            <a:r>
              <a:rPr lang="ru-RU" sz="17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Модель электрических процессов</a:t>
            </a:r>
          </a:p>
        </p:txBody>
      </p:sp>
      <p:sp>
        <p:nvSpPr>
          <p:cNvPr id="38" name="AutoShape 11"/>
          <p:cNvSpPr>
            <a:spLocks noChangeArrowheads="1"/>
          </p:cNvSpPr>
          <p:nvPr/>
        </p:nvSpPr>
        <p:spPr bwMode="gray">
          <a:xfrm>
            <a:off x="5718352" y="5502718"/>
            <a:ext cx="3425648" cy="881852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857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lIns="76718" tIns="38359" rIns="76718" bIns="38359" anchor="ctr">
            <a:spAutoFit/>
          </a:bodyPr>
          <a:lstStyle/>
          <a:p>
            <a:pPr marL="0" lvl="1" algn="ctr">
              <a:defRPr/>
            </a:pP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Результаты комплексного анализа физических процессов</a:t>
            </a:r>
            <a:r>
              <a:rPr lang="en-US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ru-RU" sz="1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представлена часть анализа поле механических ускорений</a:t>
            </a:r>
          </a:p>
        </p:txBody>
      </p:sp>
      <p:sp>
        <p:nvSpPr>
          <p:cNvPr id="79894" name="Стрелка вправо 26"/>
          <p:cNvSpPr>
            <a:spLocks noChangeArrowheads="1"/>
          </p:cNvSpPr>
          <p:nvPr/>
        </p:nvSpPr>
        <p:spPr bwMode="auto">
          <a:xfrm rot="6908118" flipV="1">
            <a:off x="2945239" y="2494296"/>
            <a:ext cx="2376665" cy="158210"/>
          </a:xfrm>
          <a:prstGeom prst="rightArrow">
            <a:avLst>
              <a:gd name="adj1" fmla="val 50000"/>
              <a:gd name="adj2" fmla="val 50282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6718" tIns="38359" rIns="76718" bIns="38359"/>
          <a:lstStyle/>
          <a:p>
            <a:endParaRPr lang="ru-RU" b="1"/>
          </a:p>
        </p:txBody>
      </p:sp>
      <p:pic>
        <p:nvPicPr>
          <p:cNvPr id="23" name="Рисунок 1" descr="Энергомодель 3а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554555"/>
            <a:ext cx="8229600" cy="557724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Сайт по системе ЭНЕРГОМОДЕЛЬ:</a:t>
            </a:r>
            <a:endParaRPr lang="en-US" sz="4000" b="1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0099"/>
                </a:solidFill>
                <a:hlinkClick r:id="rId3"/>
              </a:rPr>
              <a:t>www.energomodel.com</a:t>
            </a:r>
            <a:endParaRPr lang="ru-RU" sz="4000" b="1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0099"/>
                </a:solidFill>
              </a:rPr>
              <a:t>Электронная почта: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4000" b="1" dirty="0" smtClean="0">
                <a:solidFill>
                  <a:srgbClr val="000099"/>
                </a:solidFill>
              </a:rPr>
              <a:t>energo@energomodel.com</a:t>
            </a:r>
            <a:endParaRPr lang="ru-RU" sz="4000" b="1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5000" b="1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5000" b="1" dirty="0" smtClean="0">
                <a:solidFill>
                  <a:srgbClr val="000099"/>
                </a:solidFill>
              </a:rPr>
              <a:t>СПАСИБО ЗА ВНИМАНИЕ!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5000" b="1" dirty="0" smtClean="0">
              <a:solidFill>
                <a:srgbClr val="000099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ru-RU" sz="5000" b="1" dirty="0" smtClean="0">
              <a:solidFill>
                <a:srgbClr val="000099"/>
              </a:solidFill>
            </a:endParaRPr>
          </a:p>
        </p:txBody>
      </p:sp>
      <p:pic>
        <p:nvPicPr>
          <p:cNvPr id="3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58497"/>
            <a:ext cx="154999" cy="66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6718" tIns="38359" rIns="76718" bIns="38359" anchor="ctr">
            <a:spAutoFit/>
          </a:bodyPr>
          <a:lstStyle/>
          <a:p>
            <a:endParaRPr lang="ru-RU" sz="2000" dirty="0"/>
          </a:p>
          <a:p>
            <a:pPr eaLnBrk="0" hangingPunct="0"/>
            <a:endParaRPr lang="ru-RU" dirty="0"/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15364" name="Rectangle 5"/>
          <p:cNvSpPr>
            <a:spLocks noGrp="1" noChangeArrowheads="1"/>
          </p:cNvSpPr>
          <p:nvPr>
            <p:ph idx="1"/>
          </p:nvPr>
        </p:nvSpPr>
        <p:spPr>
          <a:xfrm>
            <a:off x="375414" y="493818"/>
            <a:ext cx="8229600" cy="5190374"/>
          </a:xfrm>
        </p:spPr>
        <p:txBody>
          <a:bodyPr/>
          <a:lstStyle/>
          <a:p>
            <a:pPr algn="ctr" defTabSz="764518">
              <a:spcBef>
                <a:spcPct val="0"/>
              </a:spcBef>
              <a:buNone/>
            </a:pPr>
            <a:r>
              <a:rPr lang="ru-RU" sz="4200" dirty="0" smtClean="0"/>
              <a:t/>
            </a:r>
            <a:br>
              <a:rPr lang="ru-RU" sz="4200" dirty="0" smtClean="0"/>
            </a:br>
            <a:endParaRPr lang="ru-RU" sz="4200" dirty="0" smtClean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97424" y="434402"/>
            <a:ext cx="8149154" cy="519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04" tIns="45400" rIns="90804" bIns="45400"/>
          <a:lstStyle/>
          <a:p>
            <a:pPr marL="340970" indent="-340970" algn="ctr" defTabSz="764518">
              <a:defRPr/>
            </a:pPr>
            <a:r>
              <a:rPr lang="ru-RU" sz="4200" b="1" kern="0" dirty="0">
                <a:solidFill>
                  <a:srgbClr val="000099"/>
                </a:solidFill>
              </a:rPr>
              <a:t>Что такое</a:t>
            </a:r>
            <a:r>
              <a:rPr lang="en-US" sz="4200" b="1" kern="0" dirty="0">
                <a:solidFill>
                  <a:srgbClr val="000099"/>
                </a:solidFill>
              </a:rPr>
              <a:t> </a:t>
            </a:r>
            <a:r>
              <a:rPr lang="ru-RU" sz="4200" b="1" kern="0" dirty="0" smtClean="0">
                <a:solidFill>
                  <a:srgbClr val="FF0000"/>
                </a:solidFill>
              </a:rPr>
              <a:t>ЭНЕРГОМОДЕЛЬ</a:t>
            </a:r>
            <a:r>
              <a:rPr lang="en-US" sz="4200" b="1" kern="0" dirty="0" smtClean="0">
                <a:solidFill>
                  <a:srgbClr val="FF0000"/>
                </a:solidFill>
              </a:rPr>
              <a:t>?</a:t>
            </a:r>
            <a:r>
              <a:rPr lang="en-US" sz="3000" kern="0" dirty="0" smtClean="0">
                <a:solidFill>
                  <a:srgbClr val="FF0000"/>
                </a:solidFill>
              </a:rPr>
              <a:t> </a:t>
            </a:r>
            <a:endParaRPr lang="ru-RU" sz="2000" b="1" dirty="0"/>
          </a:p>
          <a:p>
            <a:pPr indent="-340970" algn="just" defTabSz="764518">
              <a:defRPr/>
            </a:pPr>
            <a:endParaRPr lang="ru-RU" sz="1900" b="1" dirty="0"/>
          </a:p>
          <a:p>
            <a:pPr indent="-340970" algn="just" defTabSz="764518">
              <a:defRPr/>
            </a:pPr>
            <a:r>
              <a:rPr lang="ru-RU" sz="2000" b="1" dirty="0" smtClean="0"/>
              <a:t>ЭНЕРГОМОДЕЛЬ</a:t>
            </a:r>
            <a:r>
              <a:rPr lang="ru-RU" sz="2000" dirty="0" smtClean="0"/>
              <a:t> </a:t>
            </a:r>
            <a:r>
              <a:rPr lang="ru-RU" sz="2000" dirty="0"/>
              <a:t>– это замена испытаний </a:t>
            </a:r>
            <a:r>
              <a:rPr lang="ru-RU" sz="2000" dirty="0" smtClean="0"/>
              <a:t>электроники </a:t>
            </a:r>
            <a:r>
              <a:rPr lang="ru-RU" sz="2000" dirty="0" smtClean="0"/>
              <a:t>ЭУПЭ </a:t>
            </a:r>
            <a:r>
              <a:rPr lang="ru-RU" sz="2000" dirty="0"/>
              <a:t>компьютерным моделированием на внешние тепловые, механические, электромагнитные и другие воздействия еще до ее изготовления. Это значительная экономия денежных средств и сокращение сроков создания аппаратуры при одновременном повышении качества и надежности за счет сокращения количества испытаний. </a:t>
            </a:r>
            <a:endParaRPr lang="ru-RU" sz="2000" dirty="0" smtClean="0"/>
          </a:p>
          <a:p>
            <a:pPr indent="-340970" algn="just" defTabSz="764518">
              <a:defRPr/>
            </a:pPr>
            <a:endParaRPr lang="ru-RU" sz="2000" b="1" dirty="0" smtClean="0"/>
          </a:p>
          <a:p>
            <a:pPr indent="-340970" algn="just" defTabSz="764518">
              <a:defRPr/>
            </a:pPr>
            <a:r>
              <a:rPr lang="ru-RU" sz="2000" smtClean="0"/>
              <a:t>Моделирование проводится </a:t>
            </a:r>
            <a:r>
              <a:rPr lang="ru-RU" sz="2000" dirty="0" smtClean="0"/>
              <a:t>на базе Автоматизированной системы обеспечения надёжности и качества аппаратуры АСОНИКА (</a:t>
            </a:r>
            <a:r>
              <a:rPr lang="en-US" sz="2000" u="sng" dirty="0" smtClean="0">
                <a:hlinkClick r:id="rId3"/>
              </a:rPr>
              <a:t>www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err="1" smtClean="0">
                <a:hlinkClick r:id="rId3"/>
              </a:rPr>
              <a:t>asonika</a:t>
            </a:r>
            <a:r>
              <a:rPr lang="ru-RU" sz="2000" u="sng" dirty="0" smtClean="0">
                <a:hlinkClick r:id="rId3"/>
              </a:rPr>
              <a:t>-</a:t>
            </a:r>
            <a:r>
              <a:rPr lang="en-US" sz="2000" u="sng" dirty="0" smtClean="0">
                <a:hlinkClick r:id="rId3"/>
              </a:rPr>
              <a:t>online</a:t>
            </a:r>
            <a:r>
              <a:rPr lang="ru-RU" sz="2000" u="sng" dirty="0" smtClean="0">
                <a:hlinkClick r:id="rId3"/>
              </a:rPr>
              <a:t>.</a:t>
            </a:r>
            <a:r>
              <a:rPr lang="en-US" sz="2000" u="sng" dirty="0" err="1" smtClean="0">
                <a:hlinkClick r:id="rId3"/>
              </a:rPr>
              <a:t>ru</a:t>
            </a:r>
            <a:r>
              <a:rPr lang="ru-RU" sz="2000" dirty="0" smtClean="0"/>
              <a:t>)</a:t>
            </a:r>
          </a:p>
          <a:p>
            <a:pPr indent="-340970" algn="just" defTabSz="764518">
              <a:defRPr/>
            </a:pPr>
            <a:endParaRPr lang="ru-RU" sz="2000" b="1" dirty="0"/>
          </a:p>
          <a:p>
            <a:pPr indent="-340970" algn="just" defTabSz="764518">
              <a:defRPr/>
            </a:pPr>
            <a:endParaRPr lang="ru-RU" sz="2000" dirty="0"/>
          </a:p>
          <a:p>
            <a:pPr indent="-340970" algn="just" defTabSz="764518">
              <a:defRPr/>
            </a:pPr>
            <a:endParaRPr lang="ru-RU" sz="2000" dirty="0"/>
          </a:p>
          <a:p>
            <a:pPr indent="-340970" algn="just" defTabSz="764518">
              <a:defRPr/>
            </a:pPr>
            <a:endParaRPr lang="ru-RU" sz="2000" dirty="0"/>
          </a:p>
          <a:p>
            <a:pPr indent="-340970" algn="just" defTabSz="764518">
              <a:defRPr/>
            </a:pPr>
            <a:endParaRPr lang="ru-RU" sz="2000" dirty="0"/>
          </a:p>
        </p:txBody>
      </p:sp>
      <p:pic>
        <p:nvPicPr>
          <p:cNvPr id="8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37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2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Line 2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77277"/>
            <a:ext cx="7520336" cy="777165"/>
          </a:xfrm>
          <a:noFill/>
        </p:spPr>
        <p:txBody>
          <a:bodyPr lIns="90790" tIns="45393" rIns="90790" bIns="45393">
            <a:normAutofit fontScale="90000"/>
          </a:bodyPr>
          <a:lstStyle/>
          <a:p>
            <a:pPr algn="ctr" eaLnBrk="1" hangingPunct="1"/>
            <a:r>
              <a:rPr lang="ru-RU" sz="2300" b="1" dirty="0" smtClean="0">
                <a:latin typeface="Arial" charset="0"/>
              </a:rPr>
              <a:t>СПРАВОЧНАЯ БАЗА ДАННЫХ АВТОМАТИЗИРОВАННОГО ПРОЕКТИРОВАНИЯ </a:t>
            </a:r>
            <a:r>
              <a:rPr lang="ru-RU" sz="2300" b="1" dirty="0" smtClean="0">
                <a:latin typeface="Arial" charset="0"/>
              </a:rPr>
              <a:t>ЭУПЭ</a:t>
            </a:r>
            <a:endParaRPr lang="ru-RU" sz="2300" b="1" dirty="0" smtClean="0">
              <a:latin typeface="Arial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57757" y="1752131"/>
            <a:ext cx="7722792" cy="37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 marL="287693" indent="-287693" algn="ctr">
              <a:lnSpc>
                <a:spcPct val="150000"/>
              </a:lnSpc>
              <a:spcBef>
                <a:spcPct val="50000"/>
              </a:spcBef>
            </a:pPr>
            <a:r>
              <a:rPr lang="ru-RU" sz="1700" b="1" dirty="0">
                <a:solidFill>
                  <a:schemeClr val="accent2"/>
                </a:solidFill>
              </a:rPr>
              <a:t>ПАРАМЕТРЫ МАТЕРИАЛОВ </a:t>
            </a:r>
          </a:p>
          <a:p>
            <a:pPr marL="287693" indent="-287693" algn="ctr">
              <a:lnSpc>
                <a:spcPct val="70000"/>
              </a:lnSpc>
              <a:spcBef>
                <a:spcPct val="50000"/>
              </a:spcBef>
            </a:pPr>
            <a:r>
              <a:rPr lang="ru-RU" sz="1700" b="1" dirty="0">
                <a:solidFill>
                  <a:schemeClr val="accent2"/>
                </a:solidFill>
              </a:rPr>
              <a:t>(металлы и сплавы, неметаллы, лаки и клеи, прочие)</a:t>
            </a:r>
          </a:p>
          <a:p>
            <a:pPr marL="287693" indent="-287693" algn="ctr">
              <a:lnSpc>
                <a:spcPct val="150000"/>
              </a:lnSpc>
              <a:spcBef>
                <a:spcPct val="50000"/>
              </a:spcBef>
            </a:pPr>
            <a:r>
              <a:rPr lang="ru-RU" sz="1700" b="1" dirty="0"/>
              <a:t>ПАРАМЕТРЫ </a:t>
            </a:r>
            <a:r>
              <a:rPr lang="ru-RU" sz="1700" b="1" dirty="0" smtClean="0"/>
              <a:t>ЭЛЕКТРОРАДИОИЗДЕЛИЙ (ЭРИ) </a:t>
            </a:r>
            <a:endParaRPr lang="ru-RU" sz="1700" b="1" dirty="0"/>
          </a:p>
          <a:p>
            <a:pPr marL="287693" indent="-287693" algn="ctr">
              <a:lnSpc>
                <a:spcPct val="70000"/>
              </a:lnSpc>
              <a:spcBef>
                <a:spcPct val="50000"/>
              </a:spcBef>
            </a:pPr>
            <a:r>
              <a:rPr lang="ru-RU" sz="1700" b="1" dirty="0"/>
              <a:t>(отечественная и импортная элементная база)</a:t>
            </a:r>
          </a:p>
          <a:p>
            <a:pPr marL="287693" indent="-287693" algn="ctr">
              <a:lnSpc>
                <a:spcPct val="150000"/>
              </a:lnSpc>
              <a:spcBef>
                <a:spcPct val="50000"/>
              </a:spcBef>
            </a:pPr>
            <a:r>
              <a:rPr lang="ru-RU" sz="1700" b="1" dirty="0">
                <a:solidFill>
                  <a:schemeClr val="accent2"/>
                </a:solidFill>
              </a:rPr>
              <a:t>МОДЕЛИ ВАРИАНТОВ УСТАНОВКИ ЭРИ НА ПЕЧАТНУЮ ПЛАТУ</a:t>
            </a:r>
          </a:p>
          <a:p>
            <a:pPr marL="287693" indent="-287693" algn="ctr">
              <a:lnSpc>
                <a:spcPct val="150000"/>
              </a:lnSpc>
              <a:spcBef>
                <a:spcPct val="50000"/>
              </a:spcBef>
            </a:pPr>
            <a:r>
              <a:rPr lang="ru-RU" sz="1700" b="1" dirty="0"/>
              <a:t>МОДЕЛИ АНАЛИЗА ПОКАЗАТЕЛЕЙ БЕЗОТКАЗНОСТИ ЭРИ</a:t>
            </a:r>
          </a:p>
          <a:p>
            <a:pPr marL="287693" indent="-287693" algn="ctr">
              <a:lnSpc>
                <a:spcPct val="150000"/>
              </a:lnSpc>
              <a:spcBef>
                <a:spcPct val="50000"/>
              </a:spcBef>
            </a:pPr>
            <a:r>
              <a:rPr lang="ru-RU" sz="1700" b="1" dirty="0">
                <a:solidFill>
                  <a:schemeClr val="accent2"/>
                </a:solidFill>
              </a:rPr>
              <a:t>КАРТЫ РАБОЧИХ РЕЖИМОВ ЭРИ</a:t>
            </a:r>
          </a:p>
          <a:p>
            <a:pPr marL="287693" indent="-287693" algn="ctr">
              <a:lnSpc>
                <a:spcPct val="150000"/>
              </a:lnSpc>
              <a:spcBef>
                <a:spcPct val="50000"/>
              </a:spcBef>
            </a:pPr>
            <a:r>
              <a:rPr lang="ru-RU" sz="1700" b="1" dirty="0"/>
              <a:t>ДОПОЛНИТЕЛЬНЫЕ СПРАВОЧНИКИ И ТАБЛИЦЫ</a:t>
            </a:r>
          </a:p>
        </p:txBody>
      </p:sp>
      <p:pic>
        <p:nvPicPr>
          <p:cNvPr id="6" name="Рисунок 1" descr="Энергомодель 3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Line 2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77278"/>
            <a:ext cx="7520336" cy="414596"/>
          </a:xfrm>
          <a:noFill/>
        </p:spPr>
        <p:txBody>
          <a:bodyPr lIns="90790" tIns="45393" rIns="90790" bIns="45393"/>
          <a:lstStyle/>
          <a:p>
            <a:pPr algn="ctr" eaLnBrk="1" hangingPunct="1"/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ПАРАМЕТРЫ МАТЕРИАЛОВ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862111" y="913696"/>
            <a:ext cx="7722792" cy="515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dirty="0">
                <a:latin typeface="Microsoft Sans Serif" pitchFamily="34" charset="0"/>
              </a:rPr>
              <a:t>	</a:t>
            </a:r>
            <a:r>
              <a:rPr lang="ru-RU" sz="1200" dirty="0"/>
              <a:t>Описание: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200" dirty="0"/>
              <a:t> </a:t>
            </a:r>
            <a:r>
              <a:rPr lang="ru-RU" sz="1200" i="1" dirty="0"/>
              <a:t>классификация;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200" i="1" dirty="0"/>
              <a:t> марка;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200" i="1" dirty="0"/>
              <a:t> состояние;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200" i="1" dirty="0"/>
              <a:t> полная условная запись.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ru-RU" sz="1200" i="1" dirty="0"/>
          </a:p>
          <a:p>
            <a:r>
              <a:rPr lang="ru-RU" sz="1200" dirty="0"/>
              <a:t>	Механические:</a:t>
            </a:r>
          </a:p>
          <a:p>
            <a:pPr>
              <a:buFontTx/>
              <a:buChar char="•"/>
            </a:pPr>
            <a:r>
              <a:rPr lang="ru-RU" sz="1200" dirty="0"/>
              <a:t> </a:t>
            </a:r>
            <a:r>
              <a:rPr lang="ru-RU" sz="1200" i="1" dirty="0"/>
              <a:t>плотность;</a:t>
            </a:r>
          </a:p>
          <a:p>
            <a:pPr>
              <a:buFontTx/>
              <a:buChar char="•"/>
            </a:pPr>
            <a:r>
              <a:rPr lang="ru-RU" sz="1200" i="1" dirty="0"/>
              <a:t> модуль упругости и коэффициент Пуассона вдоль осей </a:t>
            </a:r>
            <a:r>
              <a:rPr lang="en-US" sz="1200" i="1" dirty="0"/>
              <a:t>OX </a:t>
            </a:r>
            <a:r>
              <a:rPr lang="ru-RU" sz="1200" i="1" dirty="0"/>
              <a:t>и</a:t>
            </a:r>
            <a:r>
              <a:rPr lang="en-US" sz="1200" i="1" dirty="0"/>
              <a:t> OY  </a:t>
            </a:r>
            <a:r>
              <a:rPr lang="ru-RU" sz="1200" i="1" dirty="0"/>
              <a:t>и под углом 45°;</a:t>
            </a:r>
          </a:p>
          <a:p>
            <a:pPr>
              <a:buFontTx/>
              <a:buChar char="•"/>
            </a:pPr>
            <a:r>
              <a:rPr lang="ru-RU" sz="1200" i="1" dirty="0"/>
              <a:t> коэффициент механических потерь (КМП) для вибрационных и ударных воздействий;</a:t>
            </a:r>
          </a:p>
          <a:p>
            <a:pPr>
              <a:buFontTx/>
              <a:buChar char="•"/>
            </a:pPr>
            <a:r>
              <a:rPr lang="ru-RU" sz="1200" i="1" dirty="0"/>
              <a:t> коэффициент зависимости КМП от напряжения для вибрационных и ударных воздействий;</a:t>
            </a:r>
          </a:p>
          <a:p>
            <a:pPr>
              <a:buFontTx/>
              <a:buChar char="•"/>
            </a:pPr>
            <a:r>
              <a:rPr lang="ru-RU" sz="1200" i="1" dirty="0"/>
              <a:t> коэффициент усталости.</a:t>
            </a:r>
          </a:p>
          <a:p>
            <a:pPr>
              <a:buFontTx/>
              <a:buChar char="•"/>
            </a:pPr>
            <a:endParaRPr lang="ru-RU" sz="1200" i="1" dirty="0"/>
          </a:p>
          <a:p>
            <a:r>
              <a:rPr lang="ru-RU" sz="1200" dirty="0"/>
              <a:t>	Тепловые:</a:t>
            </a:r>
          </a:p>
          <a:p>
            <a:pPr>
              <a:buFontTx/>
              <a:buChar char="•"/>
            </a:pPr>
            <a:r>
              <a:rPr lang="ru-RU" sz="1200" dirty="0"/>
              <a:t> </a:t>
            </a:r>
            <a:r>
              <a:rPr lang="ru-RU" sz="1200" i="1" dirty="0"/>
              <a:t>удельная теплоемкость;</a:t>
            </a:r>
          </a:p>
          <a:p>
            <a:pPr>
              <a:buFontTx/>
              <a:buChar char="•"/>
            </a:pPr>
            <a:r>
              <a:rPr lang="ru-RU" sz="1200" i="1" dirty="0"/>
              <a:t> коэффициент теплопроводности;</a:t>
            </a:r>
          </a:p>
          <a:p>
            <a:pPr>
              <a:buFontTx/>
              <a:buChar char="•"/>
            </a:pPr>
            <a:r>
              <a:rPr lang="ru-RU" sz="1200" i="1" dirty="0"/>
              <a:t> коэффициент черноты поверхности.</a:t>
            </a:r>
          </a:p>
          <a:p>
            <a:pPr>
              <a:buFontTx/>
              <a:buChar char="•"/>
            </a:pPr>
            <a:endParaRPr lang="ru-RU" sz="1200" i="1" dirty="0"/>
          </a:p>
          <a:p>
            <a:r>
              <a:rPr lang="ru-RU" sz="1200" dirty="0"/>
              <a:t>	Температурные зависимости:</a:t>
            </a:r>
          </a:p>
          <a:p>
            <a:pPr>
              <a:buFontTx/>
              <a:buChar char="•"/>
            </a:pPr>
            <a:r>
              <a:rPr lang="ru-RU" sz="1200" i="1" dirty="0"/>
              <a:t> коэффициент зависимости от температуры модуля упругости вдоль осей </a:t>
            </a:r>
            <a:r>
              <a:rPr lang="en-US" sz="1200" i="1" dirty="0"/>
              <a:t>OX </a:t>
            </a:r>
            <a:r>
              <a:rPr lang="ru-RU" sz="1200" i="1" dirty="0"/>
              <a:t>и</a:t>
            </a:r>
            <a:r>
              <a:rPr lang="en-US" sz="1200" i="1" dirty="0"/>
              <a:t> OY  </a:t>
            </a:r>
            <a:r>
              <a:rPr lang="ru-RU" sz="1200" i="1" dirty="0"/>
              <a:t>и под углом 45°;</a:t>
            </a:r>
          </a:p>
          <a:p>
            <a:pPr>
              <a:buFontTx/>
              <a:buChar char="•"/>
            </a:pPr>
            <a:r>
              <a:rPr lang="ru-RU" sz="1200" i="1" dirty="0"/>
              <a:t> коэффициент зависимости от температуры</a:t>
            </a:r>
            <a:r>
              <a:rPr lang="ru-RU" sz="1200" dirty="0"/>
              <a:t> </a:t>
            </a:r>
            <a:r>
              <a:rPr lang="ru-RU" sz="1200" i="1" dirty="0"/>
              <a:t>КМП для вибрационных и ударных воздействий;</a:t>
            </a:r>
          </a:p>
          <a:p>
            <a:pPr>
              <a:buFontTx/>
              <a:buChar char="•"/>
            </a:pPr>
            <a:r>
              <a:rPr lang="ru-RU" sz="1200" i="1" dirty="0"/>
              <a:t> коэффициент зависимости от температуры</a:t>
            </a:r>
            <a:r>
              <a:rPr lang="ru-RU" sz="1200" dirty="0"/>
              <a:t> </a:t>
            </a:r>
            <a:r>
              <a:rPr lang="ru-RU" sz="1200" i="1" dirty="0"/>
              <a:t>коэффициента зависимости КМП от напряжения;</a:t>
            </a:r>
          </a:p>
          <a:p>
            <a:pPr>
              <a:buFontTx/>
              <a:buChar char="•"/>
            </a:pPr>
            <a:r>
              <a:rPr lang="ru-RU" sz="1200" i="1" dirty="0"/>
              <a:t> температурный коэффициент линейного расширения.</a:t>
            </a:r>
          </a:p>
          <a:p>
            <a:pPr>
              <a:buFontTx/>
              <a:buChar char="•"/>
            </a:pPr>
            <a:endParaRPr lang="ru-RU" sz="1200" i="1" dirty="0"/>
          </a:p>
          <a:p>
            <a:r>
              <a:rPr lang="ru-RU" sz="1200" dirty="0"/>
              <a:t>	Допустимые характеристики:</a:t>
            </a:r>
          </a:p>
          <a:p>
            <a:pPr>
              <a:buFontTx/>
              <a:buChar char="•"/>
            </a:pPr>
            <a:r>
              <a:rPr lang="ru-RU" sz="1200" i="1" dirty="0"/>
              <a:t> максимально-допустимое напряжение на изгиб, растяжение, срез;</a:t>
            </a:r>
          </a:p>
          <a:p>
            <a:pPr>
              <a:buFontTx/>
              <a:buChar char="•"/>
            </a:pPr>
            <a:r>
              <a:rPr lang="ru-RU" sz="1200" i="1" dirty="0"/>
              <a:t> предел текучести, прочности, усталостной прочности;</a:t>
            </a:r>
          </a:p>
          <a:p>
            <a:pPr>
              <a:buFontTx/>
              <a:buChar char="•"/>
            </a:pPr>
            <a:r>
              <a:rPr lang="ru-RU" sz="1200" i="1" dirty="0"/>
              <a:t> допустимая температура нагрева, охлаждения.</a:t>
            </a:r>
          </a:p>
        </p:txBody>
      </p:sp>
      <p:pic>
        <p:nvPicPr>
          <p:cNvPr id="6" name="Рисунок 1" descr="Энергомодель 3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Line 2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77278"/>
            <a:ext cx="7520336" cy="414596"/>
          </a:xfrm>
          <a:noFill/>
        </p:spPr>
        <p:txBody>
          <a:bodyPr lIns="90790" tIns="45393" rIns="90790" bIns="45393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ПАРАМЕТРЫ ЭЛЕКТРОРАДИОИЗДЕЛИЙ</a:t>
            </a:r>
            <a:r>
              <a:rPr lang="ru-RU" sz="3900" dirty="0" smtClean="0">
                <a:solidFill>
                  <a:schemeClr val="accent2"/>
                </a:solidFill>
              </a:rPr>
              <a:t/>
            </a:r>
            <a:br>
              <a:rPr lang="ru-RU" sz="3900" dirty="0" smtClean="0">
                <a:solidFill>
                  <a:schemeClr val="accent2"/>
                </a:solidFill>
              </a:rPr>
            </a:br>
            <a:endParaRPr lang="ru-RU" sz="3900" dirty="0" smtClean="0">
              <a:solidFill>
                <a:schemeClr val="accent2"/>
              </a:solidFill>
            </a:endParaRP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557757" y="613973"/>
            <a:ext cx="7722792" cy="549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718" tIns="38359" rIns="76718" bIns="38359"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200" dirty="0">
                <a:latin typeface="Wingdings" pitchFamily="2" charset="2"/>
              </a:rPr>
              <a:t>	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Справочные: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обозначение, ТУ, полное название по ТУ, вид приемки;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предварительное (устаревшее) обозначение;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код по ОКП, шифр темы, обозначение и параметры корпуса;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функция прибора, тип логики, назначение, технология;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производители с указанием состояния производства, адреса и контактных координат;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аналоги и степень соответствия;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перечни ЭРИ.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	Полная условная запись:</a:t>
            </a:r>
          </a:p>
          <a:p>
            <a:pPr>
              <a:buFontTx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шаблон и параметры входящие в полную условную запись –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автоматическое формирование полной условной записи;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возможные варианты установки;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параметры для формирования карт рабочих режимов;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параметры для анализа показателей безотказности;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геометрические (посадочное место, размеры корпуса, координаты установки, размеры сечений, длины участков выводов);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механические (масса, цилиндрическая жесткость)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тепловые (внутреннее тепловое и тепловое сопротивление крепления, теплоемкость, коэффициент черноты); 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допустимые (максимальные ускорения и температуры).</a:t>
            </a:r>
          </a:p>
          <a:p>
            <a:pPr>
              <a:buFontTx/>
              <a:buChar char="•"/>
            </a:pPr>
            <a:endParaRPr lang="ru-RU" sz="11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	Дополнительно:</a:t>
            </a:r>
          </a:p>
          <a:p>
            <a:pPr>
              <a:buFontTx/>
              <a:buChar char="•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соответствие полной условной записи и варианта установки типу корпуса и посадочному месту компонентов 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P-CAD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•"/>
            </a:pP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Достоинства:</a:t>
            </a:r>
          </a:p>
          <a:p>
            <a:pPr>
              <a:buFontTx/>
              <a:buChar char="•"/>
            </a:pP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автоматическое вычисление большинства параметров (площадь поверхности, тепловое сопротивление крепления, теплоемкость, координаты установки выводов и </a:t>
            </a:r>
            <a:r>
              <a:rPr lang="ru-RU" sz="1100" i="1" dirty="0" err="1">
                <a:latin typeface="Times New Roman" pitchFamily="18" charset="0"/>
                <a:cs typeface="Times New Roman" pitchFamily="18" charset="0"/>
              </a:rPr>
              <a:t>др</a:t>
            </a: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) на основе выбранной модели варианта установки;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автоматическое формирование изображения на плоскости и пространстве на основе модели варианта установки;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возможность ручного ввода параметров, их расчет на основе модели варианта установки, импорт параметров ЭРИ;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возможность задания параметров для сокращенного типа, полной условной записи, или варианта установки ЭРИ отдельно и целиком;</a:t>
            </a:r>
          </a:p>
          <a:p>
            <a:pPr>
              <a:buFontTx/>
              <a:buChar char="•"/>
            </a:pPr>
            <a:r>
              <a:rPr lang="ru-RU" sz="1100" i="1" dirty="0">
                <a:latin typeface="Times New Roman" pitchFamily="18" charset="0"/>
                <a:cs typeface="Times New Roman" pitchFamily="18" charset="0"/>
              </a:rPr>
              <a:t> возможность создания дополнительных параметров для типа, полной условной записи и варианта установки.</a:t>
            </a:r>
          </a:p>
          <a:p>
            <a:pPr>
              <a:buFontTx/>
              <a:buChar char="•"/>
            </a:pPr>
            <a:endParaRPr lang="ru-RU" sz="1100" i="1" dirty="0">
              <a:latin typeface="Wingdings" pitchFamily="2" charset="2"/>
            </a:endParaRPr>
          </a:p>
          <a:p>
            <a:r>
              <a:rPr lang="ru-RU" sz="1200" dirty="0">
                <a:latin typeface="Microsoft Sans Serif" pitchFamily="34" charset="0"/>
              </a:rPr>
              <a:t>	</a:t>
            </a:r>
          </a:p>
        </p:txBody>
      </p:sp>
      <p:pic>
        <p:nvPicPr>
          <p:cNvPr id="6" name="Рисунок 1" descr="Энергомодель 3а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Line 2"/>
          <p:cNvSpPr>
            <a:spLocks noChangeShapeType="1"/>
          </p:cNvSpPr>
          <p:nvPr/>
        </p:nvSpPr>
        <p:spPr bwMode="auto">
          <a:xfrm>
            <a:off x="8037872" y="6348337"/>
            <a:ext cx="608706" cy="0"/>
          </a:xfrm>
          <a:prstGeom prst="line">
            <a:avLst/>
          </a:prstGeom>
          <a:noFill/>
          <a:ln w="6032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lIns="76718" tIns="38359" rIns="76718" bIns="38359"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1" y="277277"/>
            <a:ext cx="7520336" cy="612409"/>
          </a:xfrm>
          <a:noFill/>
        </p:spPr>
        <p:txBody>
          <a:bodyPr lIns="90790" tIns="45393" rIns="90790" bIns="45393">
            <a:normAutofit fontScale="90000"/>
          </a:bodyPr>
          <a:lstStyle/>
          <a:p>
            <a:pPr algn="ctr" eaLnBrk="1" hangingPunct="1"/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ПРИМЕР РАСЧЕТА ПАРАМЕТРОВ ЭРИ</a:t>
            </a:r>
            <a:r>
              <a:rPr lang="ru-RU" sz="3900" dirty="0" smtClean="0"/>
              <a:t> </a:t>
            </a:r>
            <a:r>
              <a:rPr lang="ru-RU" sz="3900" dirty="0" smtClean="0">
                <a:solidFill>
                  <a:schemeClr val="accent2"/>
                </a:solidFill>
              </a:rPr>
              <a:t/>
            </a:r>
            <a:br>
              <a:rPr lang="ru-RU" sz="3900" dirty="0" smtClean="0">
                <a:solidFill>
                  <a:schemeClr val="accent2"/>
                </a:solidFill>
              </a:rPr>
            </a:br>
            <a:endParaRPr lang="ru-RU" sz="3900" dirty="0" smtClean="0">
              <a:solidFill>
                <a:schemeClr val="accent2"/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0817" y="1033850"/>
            <a:ext cx="5405954" cy="486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Энергомодель 3а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4714" y="0"/>
            <a:ext cx="1499286" cy="40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</TotalTime>
  <Words>1386</Words>
  <Application>Microsoft Office PowerPoint</Application>
  <PresentationFormat>Экран (4:3)</PresentationFormat>
  <Paragraphs>308</Paragraphs>
  <Slides>41</Slides>
  <Notes>40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3" baseType="lpstr">
      <vt:lpstr>Тема Office</vt:lpstr>
      <vt:lpstr>Точечный рисунок</vt:lpstr>
      <vt:lpstr>                </vt:lpstr>
      <vt:lpstr>Технология «ЭНЕРГОМОДЕЛЬ»</vt:lpstr>
      <vt:lpstr>«ЭНЕРГОМОДЕЛЬ». Перспективы</vt:lpstr>
      <vt:lpstr>Технология «ЭНЕРГОМОДЕЛЬ» позволяет решить 3 основные проблемы,  существующие при разработке современных   элементов, устройств, приборов  для энергетики (ЭУПЭ)</vt:lpstr>
      <vt:lpstr>Слайд 5</vt:lpstr>
      <vt:lpstr>СПРАВОЧНАЯ БАЗА ДАННЫХ АВТОМАТИЗИРОВАННОГО ПРОЕКТИРОВАНИЯ ЭУПЭ</vt:lpstr>
      <vt:lpstr>ПАРАМЕТРЫ МАТЕРИАЛОВ</vt:lpstr>
      <vt:lpstr>ПАРАМЕТРЫ ЭЛЕКТРОРАДИОИЗДЕЛИЙ </vt:lpstr>
      <vt:lpstr>ПРИМЕР РАСЧЕТА ПАРАМЕТРОВ ЭРИ  </vt:lpstr>
      <vt:lpstr>    ПАРАМЕТРЫ ЭРИ ДЛЯ ТЕПЛО-МЕХАНИЧЕСКОГО РАСЧЕТА   </vt:lpstr>
      <vt:lpstr>    СФОРМИРОВАННОЕ ИЗОБРАЖЕНИЕ ЭРИ  </vt:lpstr>
      <vt:lpstr>Слайд 12</vt:lpstr>
      <vt:lpstr>ТЕХНОЛОГИЯ АНАЛИЗА И ОБЕСПЕЧЕНИЯ ТЕПЛОВЫХ  ХАРАКТЕРИСТИК КОНСТРУКЦИЙ конструкций элементов, устройств, приборов  для энергетики (ЭУПЭ) «ЭНЕРГОМОДЕЛЬ-Т»</vt:lpstr>
      <vt:lpstr>ТЕХНОЛОГИЯ АНАЛИЗА  ТИПОВЫХ КОНСТРУКЦИЙ БЛОКОВ ЭУПЭ НА МЕХАНИЧЕСКИЕ ВОЗДЕЙСТВИЯ «ЭНЕРГОМОДЕЛЬ-М» </vt:lpstr>
      <vt:lpstr>ТЕХНОЛОГИЯ АНАЛИЗА  ТИПОВЫХ КОНСТРУКЦИЙ БЛОКОВ ЭУПЭ НА МЕХАНИЧЕСКИЕ ВОЗДЕЙСТВИЯ «ЭНЕРГОМОДЕЛЬ-М»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ТЕХНОЛОГИЯ  АНАЛИЗА И ОБЕСПЕЧЕНИЯ  СТОЙКОСТИ К МЕХАНИЧЕСКИМ ВОЗДЕЙСТВИЯМ КОНСТРУКЦИЙ ЭУПЭ, УСТАНОВЛЕННЫХ НА ВИБРОИЗОЛЯТОРАХ «ЭНЕРГОМОДЕЛЬ-В» </vt:lpstr>
      <vt:lpstr>Слайд 24</vt:lpstr>
      <vt:lpstr>ТЕХНОЛОГИЯ  МОДЕЛИРОВАНИЯ ТЕПЛОВЫХ И МЕХАНИЧЕСКИХ ПРОЦЕССОВ В ПЕЧАТНЫХ УЗЛАХ ЭУПЭ ЭНЕРГОМОДЕЛЬ-ТМ </vt:lpstr>
      <vt:lpstr>ГРАФИЧЕСКИЙ ВИД РЕЗУЛЬТАТОВ РАСЧЕТА </vt:lpstr>
      <vt:lpstr>Слайд 27</vt:lpstr>
      <vt:lpstr>ТЕХНОЛОГИЯ АВТОМАТИЗИРОВАННОГО ЗАПОЛНЕНИЯ  КАРТ РАБОЧИХ РЕЖИМОВ ЭЛЕКТРОРАДИОИЗДЕЛИЙ ЭУПЭ «ЭНЕРГОМОДЕЛЬ-Р»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ПРИМЕР ИНТЕРФЕЙСА АСОНИКА-УМ</vt:lpstr>
      <vt:lpstr>ПРИМЕР УПРАВЛЕНИЯ КОНСТРУКТОРСКИМИ ДАННЫМИ,  СОДЕРЖАЩИМИСЯ В ВИРТУАЛЬНОМ ПРОЕКТЕ</vt:lpstr>
      <vt:lpstr>ПРИМЕР ВИРТУАЛЬНОГО МАКЕТА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АСКМ «Прогресс»</dc:title>
  <dc:creator>Илья Сергеевич Урюпин</dc:creator>
  <cp:lastModifiedBy>Пользователь Windows</cp:lastModifiedBy>
  <cp:revision>54</cp:revision>
  <dcterms:created xsi:type="dcterms:W3CDTF">2016-02-17T10:52:00Z</dcterms:created>
  <dcterms:modified xsi:type="dcterms:W3CDTF">2019-06-21T05:06:27Z</dcterms:modified>
</cp:coreProperties>
</file>